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7"/>
  </p:notesMasterIdLst>
  <p:sldIdLst>
    <p:sldId id="256" r:id="rId4"/>
    <p:sldId id="265" r:id="rId5"/>
    <p:sldId id="279" r:id="rId6"/>
    <p:sldId id="270" r:id="rId7"/>
    <p:sldId id="271" r:id="rId8"/>
    <p:sldId id="290" r:id="rId9"/>
    <p:sldId id="281" r:id="rId10"/>
    <p:sldId id="289" r:id="rId11"/>
    <p:sldId id="268" r:id="rId12"/>
    <p:sldId id="269" r:id="rId13"/>
    <p:sldId id="280" r:id="rId14"/>
    <p:sldId id="287" r:id="rId15"/>
    <p:sldId id="2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D9D9D9"/>
    <a:srgbClr val="659ED1"/>
    <a:srgbClr val="70A7D8"/>
    <a:srgbClr val="987DB3"/>
    <a:srgbClr val="2E8DC2"/>
    <a:srgbClr val="DC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6" autoAdjust="0"/>
    <p:restoredTop sz="83002" autoAdjust="0"/>
  </p:normalViewPr>
  <p:slideViewPr>
    <p:cSldViewPr snapToGrid="0">
      <p:cViewPr varScale="1">
        <p:scale>
          <a:sx n="74" d="100"/>
          <a:sy n="74" d="100"/>
        </p:scale>
        <p:origin x="18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322" y="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96EF-2063-49CE-9B62-99A6FF389F9B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ACCD-4BB3-48E5-81B1-5781F6C14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6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逻辑：从外到内再到应用。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38E2-EE00-468D-A5E3-0C02703A6DB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0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4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测腕温，右侧有蜂鸣器，测完滴一声，为正常体温。滴三声为异常。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7ACCD-4BB3-48E5-81B1-5781F6C145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96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3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5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自带双面胶，可进行壁装。</a:t>
            </a:r>
            <a:endParaRPr lang="en-US" altLang="zh-CN" dirty="0" smtClean="0"/>
          </a:p>
          <a:p>
            <a:r>
              <a:rPr lang="zh-CN" altLang="en-US" dirty="0" smtClean="0"/>
              <a:t>适用墙面：普通墙面（公司这种），瓷砖、金属</a:t>
            </a:r>
            <a:endParaRPr lang="en-US" altLang="zh-CN" dirty="0" smtClean="0"/>
          </a:p>
          <a:p>
            <a:r>
              <a:rPr lang="zh-CN" altLang="en-US" dirty="0" smtClean="0"/>
              <a:t>不适用：粗糙墙面、掉灰墙面、网孔表面；</a:t>
            </a:r>
            <a:endParaRPr lang="en-US" altLang="zh-CN" dirty="0" smtClean="0"/>
          </a:p>
          <a:p>
            <a:r>
              <a:rPr lang="zh-CN" altLang="en-US" dirty="0" smtClean="0"/>
              <a:t>还可以购买搭配的支架，安装上，就可以放置在桌面了。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1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更大的数字，温度信息一目了然。</a:t>
            </a:r>
            <a:endParaRPr lang="en-US" altLang="zh-CN" dirty="0" smtClean="0"/>
          </a:p>
          <a:p>
            <a:r>
              <a:rPr lang="zh-CN" altLang="en-US" dirty="0" smtClean="0"/>
              <a:t>负显液晶屏，也就是黑底白字，具有更高的亮度和对比度，在强光下也清晰可见。由于有背光加持，环境光暗的场景也适用。</a:t>
            </a:r>
            <a:endParaRPr lang="en-US" altLang="zh-CN" dirty="0" smtClean="0"/>
          </a:p>
          <a:p>
            <a:r>
              <a:rPr lang="zh-CN" altLang="en-US" dirty="0" smtClean="0"/>
              <a:t>和正显液晶屏的对比，可以看到更清晰，对比度更高。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测体温时，测温盒的实现方式。按传感器的工作流程，有三步。</a:t>
            </a:r>
            <a:endParaRPr lang="en-US" altLang="zh-CN" dirty="0" smtClean="0"/>
          </a:p>
          <a:p>
            <a:r>
              <a:rPr lang="zh-CN" altLang="en-US" dirty="0" smtClean="0"/>
              <a:t>第一步，距离传感器，探测距离。</a:t>
            </a:r>
            <a:r>
              <a:rPr lang="en-US" altLang="zh-CN" dirty="0" smtClean="0"/>
              <a:t>5CM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第二步，热电堆传感器探测到热量。</a:t>
            </a:r>
            <a:endParaRPr lang="en-US" altLang="zh-CN" dirty="0" smtClean="0"/>
          </a:p>
          <a:p>
            <a:r>
              <a:rPr lang="zh-CN" altLang="en-US" dirty="0" smtClean="0"/>
              <a:t>第三步，在内部，热量形成热电势，再汇聚成热电偶，形成电压，被探测到，然后转换为体温。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7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内部：热电堆传感器硬件独立设计，设计了独立的空间，能够防止主控电路板散热对热量探测的影响。</a:t>
            </a:r>
            <a:endParaRPr lang="en-US" altLang="zh-CN" dirty="0" smtClean="0"/>
          </a:p>
          <a:p>
            <a:r>
              <a:rPr lang="zh-CN" altLang="en-US" dirty="0" smtClean="0"/>
              <a:t>外部：要求环境温度为</a:t>
            </a:r>
            <a:r>
              <a:rPr lang="en-US" altLang="zh-CN" dirty="0" smtClean="0"/>
              <a:t>16-35</a:t>
            </a:r>
            <a:r>
              <a:rPr lang="zh-CN" altLang="en-US" dirty="0" smtClean="0"/>
              <a:t>，目标温度为</a:t>
            </a:r>
            <a:r>
              <a:rPr lang="en-US" altLang="zh-CN" dirty="0" smtClean="0"/>
              <a:t>35-42</a:t>
            </a:r>
            <a:r>
              <a:rPr lang="zh-CN" altLang="en-US" dirty="0" smtClean="0"/>
              <a:t>度，覆盖人体温度范围。测温模块受环境影响在可控范围内。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86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8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17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87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47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10933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11000"/>
                </a:schemeClr>
              </a:gs>
            </a:gsLst>
            <a:lin ang="30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274447" y="355611"/>
            <a:ext cx="382085" cy="382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697">
                <a:defRPr/>
              </a:pPr>
              <a:endParaRPr lang="zh-CN" altLang="en-US" sz="253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697">
                <a:defRPr/>
              </a:pPr>
              <a:endParaRPr lang="zh-CN" altLang="en-US" sz="2531" kern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8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10933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11000"/>
                </a:schemeClr>
              </a:gs>
            </a:gsLst>
            <a:lin ang="30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274447" y="355611"/>
            <a:ext cx="382085" cy="382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697">
                <a:defRPr/>
              </a:pPr>
              <a:endParaRPr lang="zh-CN" altLang="en-US" sz="253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697">
                <a:defRPr/>
              </a:pPr>
              <a:endParaRPr lang="zh-CN" altLang="en-US" sz="2531" kern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6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6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48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6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38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7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B530-E28E-43D3-BB4A-9FA5C8AE2FA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5BA7-F5B8-4649-BCE1-BDD7B235D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2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BE33-EFE7-41F5-AC74-358E8F8C00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DA67-2F06-4E46-834F-D0BDCBDB1E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BE33-EFE7-41F5-AC74-358E8F8C00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DA67-2F06-4E46-834F-D0BDCBDB1E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25124A-B953-4F65-A20D-579FBEFC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" y="2283350"/>
            <a:ext cx="12191366" cy="2442082"/>
          </a:xfrm>
          <a:prstGeom prst="rect">
            <a:avLst/>
          </a:prstGeom>
          <a:gradFill>
            <a:gsLst>
              <a:gs pos="99000">
                <a:schemeClr val="accent1">
                  <a:alpha val="50000"/>
                </a:schemeClr>
              </a:gs>
              <a:gs pos="0">
                <a:schemeClr val="accent1">
                  <a:lumMod val="100000"/>
                </a:schemeClr>
              </a:gs>
            </a:gsLst>
            <a:lin ang="0" scaled="0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11414473" y="3220108"/>
            <a:ext cx="986488" cy="568566"/>
          </a:xfrm>
          <a:prstGeom prst="triangl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5400000" flipH="1">
            <a:off x="-208327" y="3220108"/>
            <a:ext cx="986488" cy="568566"/>
          </a:xfrm>
          <a:prstGeom prst="triangl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D3093A-94FB-4EBB-A400-08292795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54" y="3150448"/>
            <a:ext cx="11345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0" hangingPunct="0">
              <a:defRPr sz="2800" b="1">
                <a:solidFill>
                  <a:prstClr val="white"/>
                </a:solidFill>
                <a:latin typeface="Calibri" panose="020F0502020204030204"/>
                <a:ea typeface="时尚中黑简体" panose="0101010401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dirty="0" smtClean="0">
                <a:latin typeface="+mn-lt"/>
                <a:ea typeface="+mn-ea"/>
                <a:cs typeface="+mn-ea"/>
                <a:sym typeface="+mn-lt"/>
              </a:rPr>
              <a:t>UNV </a:t>
            </a:r>
            <a:r>
              <a:rPr lang="en-US" altLang="zh-CN" sz="4400" dirty="0">
                <a:latin typeface="+mn-lt"/>
                <a:ea typeface="+mn-ea"/>
                <a:cs typeface="+mn-ea"/>
                <a:sym typeface="+mn-lt"/>
              </a:rPr>
              <a:t>Intelligent Portable Measuring Instrument </a:t>
            </a:r>
            <a:endParaRPr lang="en-US" altLang="zh-CN" sz="4400" dirty="0" smtClean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22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055578"/>
            <a:ext cx="12192000" cy="580242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Plug &amp; Play</a:t>
            </a:r>
            <a:endParaRPr lang="en-US" altLang="zh-CN" sz="40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r="51551" b="7289"/>
          <a:stretch/>
        </p:blipFill>
        <p:spPr>
          <a:xfrm>
            <a:off x="6003853" y="2498954"/>
            <a:ext cx="953273" cy="286295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0" name="矩形 9"/>
          <p:cNvSpPr/>
          <p:nvPr/>
        </p:nvSpPr>
        <p:spPr>
          <a:xfrm>
            <a:off x="3986800" y="5784423"/>
            <a:ext cx="421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289C2"/>
                </a:solidFill>
                <a:cs typeface="+mn-ea"/>
                <a:sym typeface="+mn-lt"/>
              </a:rPr>
              <a:t>Plug &amp; play, starts to work once </a:t>
            </a:r>
            <a:r>
              <a:rPr lang="en-US" altLang="zh-CN" dirty="0" smtClean="0">
                <a:solidFill>
                  <a:srgbClr val="2289C2"/>
                </a:solidFill>
                <a:cs typeface="+mn-ea"/>
                <a:sym typeface="+mn-lt"/>
              </a:rPr>
              <a:t>power on</a:t>
            </a:r>
            <a:endParaRPr lang="en-US" altLang="zh-CN" dirty="0">
              <a:solidFill>
                <a:srgbClr val="2289C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75" y="1339621"/>
            <a:ext cx="6828497" cy="45372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328913"/>
            <a:ext cx="6954779" cy="46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72992" y="192708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40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pplication</a:t>
            </a:r>
          </a:p>
        </p:txBody>
      </p:sp>
      <p:pic>
        <p:nvPicPr>
          <p:cNvPr id="5" name="图片 4" descr="0817.52.png"/>
          <p:cNvPicPr/>
          <p:nvPr/>
        </p:nvPicPr>
        <p:blipFill rotWithShape="1">
          <a:blip r:embed="rId3" cstate="print"/>
          <a:srcRect l="13737" t="6443" r="34269" b="9813"/>
          <a:stretch/>
        </p:blipFill>
        <p:spPr>
          <a:xfrm>
            <a:off x="275771" y="2877360"/>
            <a:ext cx="2158619" cy="1957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46860" b="21651"/>
          <a:stretch/>
        </p:blipFill>
        <p:spPr>
          <a:xfrm>
            <a:off x="957943" y="951447"/>
            <a:ext cx="2799652" cy="4193476"/>
          </a:xfrm>
          <a:prstGeom prst="rect">
            <a:avLst/>
          </a:prstGeom>
        </p:spPr>
      </p:pic>
      <p:sp>
        <p:nvSpPr>
          <p:cNvPr id="15" name="iconfont-10263-5040032"/>
          <p:cNvSpPr>
            <a:spLocks noChangeAspect="1"/>
          </p:cNvSpPr>
          <p:nvPr/>
        </p:nvSpPr>
        <p:spPr bwMode="auto">
          <a:xfrm>
            <a:off x="4340798" y="5161039"/>
            <a:ext cx="263836" cy="487600"/>
          </a:xfrm>
          <a:custGeom>
            <a:avLst/>
            <a:gdLst>
              <a:gd name="T0" fmla="*/ 5713 w 6926"/>
              <a:gd name="T1" fmla="*/ 6888 h 12800"/>
              <a:gd name="T2" fmla="*/ 5713 w 6926"/>
              <a:gd name="T3" fmla="*/ 2240 h 12800"/>
              <a:gd name="T4" fmla="*/ 3405 w 6926"/>
              <a:gd name="T5" fmla="*/ 0 h 12800"/>
              <a:gd name="T6" fmla="*/ 1096 w 6926"/>
              <a:gd name="T7" fmla="*/ 2240 h 12800"/>
              <a:gd name="T8" fmla="*/ 1096 w 6926"/>
              <a:gd name="T9" fmla="*/ 6992 h 12800"/>
              <a:gd name="T10" fmla="*/ 0 w 6926"/>
              <a:gd name="T11" fmla="*/ 9440 h 12800"/>
              <a:gd name="T12" fmla="*/ 3463 w 6926"/>
              <a:gd name="T13" fmla="*/ 12800 h 12800"/>
              <a:gd name="T14" fmla="*/ 6926 w 6926"/>
              <a:gd name="T15" fmla="*/ 9440 h 12800"/>
              <a:gd name="T16" fmla="*/ 5713 w 6926"/>
              <a:gd name="T17" fmla="*/ 6888 h 12800"/>
              <a:gd name="T18" fmla="*/ 3463 w 6926"/>
              <a:gd name="T19" fmla="*/ 12115 h 12800"/>
              <a:gd name="T20" fmla="*/ 704 w 6926"/>
              <a:gd name="T21" fmla="*/ 9438 h 12800"/>
              <a:gd name="T22" fmla="*/ 1578 w 6926"/>
              <a:gd name="T23" fmla="*/ 7490 h 12800"/>
              <a:gd name="T24" fmla="*/ 1800 w 6926"/>
              <a:gd name="T25" fmla="*/ 7288 h 12800"/>
              <a:gd name="T26" fmla="*/ 1800 w 6926"/>
              <a:gd name="T27" fmla="*/ 2238 h 12800"/>
              <a:gd name="T28" fmla="*/ 3405 w 6926"/>
              <a:gd name="T29" fmla="*/ 682 h 12800"/>
              <a:gd name="T30" fmla="*/ 5009 w 6926"/>
              <a:gd name="T31" fmla="*/ 2238 h 12800"/>
              <a:gd name="T32" fmla="*/ 5009 w 6926"/>
              <a:gd name="T33" fmla="*/ 7202 h 12800"/>
              <a:gd name="T34" fmla="*/ 5255 w 6926"/>
              <a:gd name="T35" fmla="*/ 7406 h 12800"/>
              <a:gd name="T36" fmla="*/ 6222 w 6926"/>
              <a:gd name="T37" fmla="*/ 9438 h 12800"/>
              <a:gd name="T38" fmla="*/ 3463 w 6926"/>
              <a:gd name="T39" fmla="*/ 12115 h 12800"/>
              <a:gd name="T40" fmla="*/ 4796 w 6926"/>
              <a:gd name="T41" fmla="*/ 7926 h 12800"/>
              <a:gd name="T42" fmla="*/ 4304 w 6926"/>
              <a:gd name="T43" fmla="*/ 7517 h 12800"/>
              <a:gd name="T44" fmla="*/ 4304 w 6926"/>
              <a:gd name="T45" fmla="*/ 2238 h 12800"/>
              <a:gd name="T46" fmla="*/ 3404 w 6926"/>
              <a:gd name="T47" fmla="*/ 1366 h 12800"/>
              <a:gd name="T48" fmla="*/ 2504 w 6926"/>
              <a:gd name="T49" fmla="*/ 2238 h 12800"/>
              <a:gd name="T50" fmla="*/ 2504 w 6926"/>
              <a:gd name="T51" fmla="*/ 2505 h 12800"/>
              <a:gd name="T52" fmla="*/ 3090 w 6926"/>
              <a:gd name="T53" fmla="*/ 2505 h 12800"/>
              <a:gd name="T54" fmla="*/ 3090 w 6926"/>
              <a:gd name="T55" fmla="*/ 2922 h 12800"/>
              <a:gd name="T56" fmla="*/ 2505 w 6926"/>
              <a:gd name="T57" fmla="*/ 2922 h 12800"/>
              <a:gd name="T58" fmla="*/ 2505 w 6926"/>
              <a:gd name="T59" fmla="*/ 3596 h 12800"/>
              <a:gd name="T60" fmla="*/ 3091 w 6926"/>
              <a:gd name="T61" fmla="*/ 3596 h 12800"/>
              <a:gd name="T62" fmla="*/ 3091 w 6926"/>
              <a:gd name="T63" fmla="*/ 4014 h 12800"/>
              <a:gd name="T64" fmla="*/ 2505 w 6926"/>
              <a:gd name="T65" fmla="*/ 4014 h 12800"/>
              <a:gd name="T66" fmla="*/ 2505 w 6926"/>
              <a:gd name="T67" fmla="*/ 4688 h 12800"/>
              <a:gd name="T68" fmla="*/ 3091 w 6926"/>
              <a:gd name="T69" fmla="*/ 4688 h 12800"/>
              <a:gd name="T70" fmla="*/ 3091 w 6926"/>
              <a:gd name="T71" fmla="*/ 5105 h 12800"/>
              <a:gd name="T72" fmla="*/ 2505 w 6926"/>
              <a:gd name="T73" fmla="*/ 5105 h 12800"/>
              <a:gd name="T74" fmla="*/ 2505 w 6926"/>
              <a:gd name="T75" fmla="*/ 5780 h 12800"/>
              <a:gd name="T76" fmla="*/ 3091 w 6926"/>
              <a:gd name="T77" fmla="*/ 5780 h 12800"/>
              <a:gd name="T78" fmla="*/ 3091 w 6926"/>
              <a:gd name="T79" fmla="*/ 6197 h 12800"/>
              <a:gd name="T80" fmla="*/ 2505 w 6926"/>
              <a:gd name="T81" fmla="*/ 6197 h 12800"/>
              <a:gd name="T82" fmla="*/ 2505 w 6926"/>
              <a:gd name="T83" fmla="*/ 7583 h 12800"/>
              <a:gd name="T84" fmla="*/ 2060 w 6926"/>
              <a:gd name="T85" fmla="*/ 7988 h 12800"/>
              <a:gd name="T86" fmla="*/ 1409 w 6926"/>
              <a:gd name="T87" fmla="*/ 9439 h 12800"/>
              <a:gd name="T88" fmla="*/ 3463 w 6926"/>
              <a:gd name="T89" fmla="*/ 11432 h 12800"/>
              <a:gd name="T90" fmla="*/ 5517 w 6926"/>
              <a:gd name="T91" fmla="*/ 9439 h 12800"/>
              <a:gd name="T92" fmla="*/ 4796 w 6926"/>
              <a:gd name="T93" fmla="*/ 7926 h 12800"/>
              <a:gd name="T94" fmla="*/ 3463 w 6926"/>
              <a:gd name="T95" fmla="*/ 10976 h 12800"/>
              <a:gd name="T96" fmla="*/ 1878 w 6926"/>
              <a:gd name="T97" fmla="*/ 9438 h 12800"/>
              <a:gd name="T98" fmla="*/ 2382 w 6926"/>
              <a:gd name="T99" fmla="*/ 8320 h 12800"/>
              <a:gd name="T100" fmla="*/ 2974 w 6926"/>
              <a:gd name="T101" fmla="*/ 7780 h 12800"/>
              <a:gd name="T102" fmla="*/ 2974 w 6926"/>
              <a:gd name="T103" fmla="*/ 6946 h 12800"/>
              <a:gd name="T104" fmla="*/ 3834 w 6926"/>
              <a:gd name="T105" fmla="*/ 6946 h 12800"/>
              <a:gd name="T106" fmla="*/ 3834 w 6926"/>
              <a:gd name="T107" fmla="*/ 7726 h 12800"/>
              <a:gd name="T108" fmla="*/ 4490 w 6926"/>
              <a:gd name="T109" fmla="*/ 8271 h 12800"/>
              <a:gd name="T110" fmla="*/ 5047 w 6926"/>
              <a:gd name="T111" fmla="*/ 9439 h 12800"/>
              <a:gd name="T112" fmla="*/ 3463 w 6926"/>
              <a:gd name="T113" fmla="*/ 10976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26" h="12800">
                <a:moveTo>
                  <a:pt x="5713" y="6888"/>
                </a:moveTo>
                <a:lnTo>
                  <a:pt x="5713" y="2240"/>
                </a:lnTo>
                <a:cubicBezTo>
                  <a:pt x="5713" y="1008"/>
                  <a:pt x="4673" y="0"/>
                  <a:pt x="3405" y="0"/>
                </a:cubicBezTo>
                <a:cubicBezTo>
                  <a:pt x="2136" y="0"/>
                  <a:pt x="1096" y="1008"/>
                  <a:pt x="1096" y="2240"/>
                </a:cubicBezTo>
                <a:lnTo>
                  <a:pt x="1096" y="6992"/>
                </a:lnTo>
                <a:cubicBezTo>
                  <a:pt x="424" y="7605"/>
                  <a:pt x="0" y="8472"/>
                  <a:pt x="0" y="9440"/>
                </a:cubicBezTo>
                <a:cubicBezTo>
                  <a:pt x="0" y="11295"/>
                  <a:pt x="1550" y="12800"/>
                  <a:pt x="3463" y="12800"/>
                </a:cubicBezTo>
                <a:cubicBezTo>
                  <a:pt x="5376" y="12800"/>
                  <a:pt x="6926" y="11296"/>
                  <a:pt x="6926" y="9440"/>
                </a:cubicBezTo>
                <a:cubicBezTo>
                  <a:pt x="6926" y="8418"/>
                  <a:pt x="6454" y="7504"/>
                  <a:pt x="5713" y="6888"/>
                </a:cubicBezTo>
                <a:close/>
                <a:moveTo>
                  <a:pt x="3463" y="12115"/>
                </a:moveTo>
                <a:cubicBezTo>
                  <a:pt x="1942" y="12115"/>
                  <a:pt x="704" y="10915"/>
                  <a:pt x="704" y="9438"/>
                </a:cubicBezTo>
                <a:cubicBezTo>
                  <a:pt x="704" y="8695"/>
                  <a:pt x="1015" y="8002"/>
                  <a:pt x="1578" y="7490"/>
                </a:cubicBezTo>
                <a:lnTo>
                  <a:pt x="1800" y="7288"/>
                </a:lnTo>
                <a:lnTo>
                  <a:pt x="1800" y="2238"/>
                </a:lnTo>
                <a:cubicBezTo>
                  <a:pt x="1800" y="1380"/>
                  <a:pt x="2520" y="682"/>
                  <a:pt x="3405" y="682"/>
                </a:cubicBezTo>
                <a:cubicBezTo>
                  <a:pt x="4289" y="682"/>
                  <a:pt x="5009" y="1380"/>
                  <a:pt x="5009" y="2238"/>
                </a:cubicBezTo>
                <a:lnTo>
                  <a:pt x="5009" y="7202"/>
                </a:lnTo>
                <a:lnTo>
                  <a:pt x="5255" y="7406"/>
                </a:lnTo>
                <a:cubicBezTo>
                  <a:pt x="5869" y="7917"/>
                  <a:pt x="6222" y="8657"/>
                  <a:pt x="6222" y="9438"/>
                </a:cubicBezTo>
                <a:cubicBezTo>
                  <a:pt x="6222" y="10914"/>
                  <a:pt x="4984" y="12115"/>
                  <a:pt x="3463" y="12115"/>
                </a:cubicBezTo>
                <a:close/>
                <a:moveTo>
                  <a:pt x="4796" y="7926"/>
                </a:moveTo>
                <a:lnTo>
                  <a:pt x="4304" y="7517"/>
                </a:lnTo>
                <a:lnTo>
                  <a:pt x="4304" y="2238"/>
                </a:lnTo>
                <a:cubicBezTo>
                  <a:pt x="4304" y="1766"/>
                  <a:pt x="3892" y="1366"/>
                  <a:pt x="3404" y="1366"/>
                </a:cubicBezTo>
                <a:cubicBezTo>
                  <a:pt x="2916" y="1366"/>
                  <a:pt x="2504" y="1766"/>
                  <a:pt x="2504" y="2238"/>
                </a:cubicBezTo>
                <a:lnTo>
                  <a:pt x="2504" y="2505"/>
                </a:lnTo>
                <a:lnTo>
                  <a:pt x="3090" y="2505"/>
                </a:lnTo>
                <a:lnTo>
                  <a:pt x="3090" y="2922"/>
                </a:lnTo>
                <a:lnTo>
                  <a:pt x="2505" y="2922"/>
                </a:lnTo>
                <a:lnTo>
                  <a:pt x="2505" y="3596"/>
                </a:lnTo>
                <a:lnTo>
                  <a:pt x="3091" y="3596"/>
                </a:lnTo>
                <a:lnTo>
                  <a:pt x="3091" y="4014"/>
                </a:lnTo>
                <a:lnTo>
                  <a:pt x="2505" y="4014"/>
                </a:lnTo>
                <a:lnTo>
                  <a:pt x="2505" y="4688"/>
                </a:lnTo>
                <a:lnTo>
                  <a:pt x="3091" y="4688"/>
                </a:lnTo>
                <a:lnTo>
                  <a:pt x="3091" y="5105"/>
                </a:lnTo>
                <a:lnTo>
                  <a:pt x="2505" y="5105"/>
                </a:lnTo>
                <a:lnTo>
                  <a:pt x="2505" y="5780"/>
                </a:lnTo>
                <a:lnTo>
                  <a:pt x="3091" y="5780"/>
                </a:lnTo>
                <a:lnTo>
                  <a:pt x="3091" y="6197"/>
                </a:lnTo>
                <a:lnTo>
                  <a:pt x="2505" y="6197"/>
                </a:lnTo>
                <a:lnTo>
                  <a:pt x="2505" y="7583"/>
                </a:lnTo>
                <a:lnTo>
                  <a:pt x="2060" y="7988"/>
                </a:lnTo>
                <a:cubicBezTo>
                  <a:pt x="1640" y="8371"/>
                  <a:pt x="1409" y="8886"/>
                  <a:pt x="1409" y="9439"/>
                </a:cubicBezTo>
                <a:cubicBezTo>
                  <a:pt x="1409" y="10539"/>
                  <a:pt x="2329" y="11432"/>
                  <a:pt x="3463" y="11432"/>
                </a:cubicBezTo>
                <a:cubicBezTo>
                  <a:pt x="4597" y="11432"/>
                  <a:pt x="5517" y="10537"/>
                  <a:pt x="5517" y="9439"/>
                </a:cubicBezTo>
                <a:cubicBezTo>
                  <a:pt x="5517" y="8857"/>
                  <a:pt x="5254" y="8306"/>
                  <a:pt x="4796" y="7926"/>
                </a:cubicBezTo>
                <a:close/>
                <a:moveTo>
                  <a:pt x="3463" y="10976"/>
                </a:moveTo>
                <a:cubicBezTo>
                  <a:pt x="2589" y="10976"/>
                  <a:pt x="1878" y="10286"/>
                  <a:pt x="1878" y="9438"/>
                </a:cubicBezTo>
                <a:cubicBezTo>
                  <a:pt x="1878" y="9013"/>
                  <a:pt x="2057" y="8615"/>
                  <a:pt x="2382" y="8320"/>
                </a:cubicBezTo>
                <a:lnTo>
                  <a:pt x="2974" y="7780"/>
                </a:lnTo>
                <a:lnTo>
                  <a:pt x="2974" y="6946"/>
                </a:lnTo>
                <a:lnTo>
                  <a:pt x="3834" y="6946"/>
                </a:lnTo>
                <a:lnTo>
                  <a:pt x="3834" y="7726"/>
                </a:lnTo>
                <a:lnTo>
                  <a:pt x="4490" y="8271"/>
                </a:lnTo>
                <a:cubicBezTo>
                  <a:pt x="4844" y="8566"/>
                  <a:pt x="5047" y="8991"/>
                  <a:pt x="5047" y="9439"/>
                </a:cubicBezTo>
                <a:cubicBezTo>
                  <a:pt x="5048" y="10286"/>
                  <a:pt x="4337" y="10976"/>
                  <a:pt x="3463" y="109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72638" y="5235562"/>
            <a:ext cx="1940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Normal temperature</a:t>
            </a:r>
            <a:endParaRPr lang="en-US" altLang="zh-CN" sz="16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17" name="iconfont-10263-5040032"/>
          <p:cNvSpPr>
            <a:spLocks noChangeAspect="1"/>
          </p:cNvSpPr>
          <p:nvPr/>
        </p:nvSpPr>
        <p:spPr bwMode="auto">
          <a:xfrm>
            <a:off x="8273605" y="5127915"/>
            <a:ext cx="263836" cy="487600"/>
          </a:xfrm>
          <a:custGeom>
            <a:avLst/>
            <a:gdLst>
              <a:gd name="T0" fmla="*/ 5713 w 6926"/>
              <a:gd name="T1" fmla="*/ 6888 h 12800"/>
              <a:gd name="T2" fmla="*/ 5713 w 6926"/>
              <a:gd name="T3" fmla="*/ 2240 h 12800"/>
              <a:gd name="T4" fmla="*/ 3405 w 6926"/>
              <a:gd name="T5" fmla="*/ 0 h 12800"/>
              <a:gd name="T6" fmla="*/ 1096 w 6926"/>
              <a:gd name="T7" fmla="*/ 2240 h 12800"/>
              <a:gd name="T8" fmla="*/ 1096 w 6926"/>
              <a:gd name="T9" fmla="*/ 6992 h 12800"/>
              <a:gd name="T10" fmla="*/ 0 w 6926"/>
              <a:gd name="T11" fmla="*/ 9440 h 12800"/>
              <a:gd name="T12" fmla="*/ 3463 w 6926"/>
              <a:gd name="T13" fmla="*/ 12800 h 12800"/>
              <a:gd name="T14" fmla="*/ 6926 w 6926"/>
              <a:gd name="T15" fmla="*/ 9440 h 12800"/>
              <a:gd name="T16" fmla="*/ 5713 w 6926"/>
              <a:gd name="T17" fmla="*/ 6888 h 12800"/>
              <a:gd name="T18" fmla="*/ 3463 w 6926"/>
              <a:gd name="T19" fmla="*/ 12115 h 12800"/>
              <a:gd name="T20" fmla="*/ 704 w 6926"/>
              <a:gd name="T21" fmla="*/ 9438 h 12800"/>
              <a:gd name="T22" fmla="*/ 1578 w 6926"/>
              <a:gd name="T23" fmla="*/ 7490 h 12800"/>
              <a:gd name="T24" fmla="*/ 1800 w 6926"/>
              <a:gd name="T25" fmla="*/ 7288 h 12800"/>
              <a:gd name="T26" fmla="*/ 1800 w 6926"/>
              <a:gd name="T27" fmla="*/ 2238 h 12800"/>
              <a:gd name="T28" fmla="*/ 3405 w 6926"/>
              <a:gd name="T29" fmla="*/ 682 h 12800"/>
              <a:gd name="T30" fmla="*/ 5009 w 6926"/>
              <a:gd name="T31" fmla="*/ 2238 h 12800"/>
              <a:gd name="T32" fmla="*/ 5009 w 6926"/>
              <a:gd name="T33" fmla="*/ 7202 h 12800"/>
              <a:gd name="T34" fmla="*/ 5255 w 6926"/>
              <a:gd name="T35" fmla="*/ 7406 h 12800"/>
              <a:gd name="T36" fmla="*/ 6222 w 6926"/>
              <a:gd name="T37" fmla="*/ 9438 h 12800"/>
              <a:gd name="T38" fmla="*/ 3463 w 6926"/>
              <a:gd name="T39" fmla="*/ 12115 h 12800"/>
              <a:gd name="T40" fmla="*/ 4796 w 6926"/>
              <a:gd name="T41" fmla="*/ 7926 h 12800"/>
              <a:gd name="T42" fmla="*/ 4304 w 6926"/>
              <a:gd name="T43" fmla="*/ 7517 h 12800"/>
              <a:gd name="T44" fmla="*/ 4304 w 6926"/>
              <a:gd name="T45" fmla="*/ 2238 h 12800"/>
              <a:gd name="T46" fmla="*/ 3404 w 6926"/>
              <a:gd name="T47" fmla="*/ 1366 h 12800"/>
              <a:gd name="T48" fmla="*/ 2504 w 6926"/>
              <a:gd name="T49" fmla="*/ 2238 h 12800"/>
              <a:gd name="T50" fmla="*/ 2504 w 6926"/>
              <a:gd name="T51" fmla="*/ 2505 h 12800"/>
              <a:gd name="T52" fmla="*/ 3090 w 6926"/>
              <a:gd name="T53" fmla="*/ 2505 h 12800"/>
              <a:gd name="T54" fmla="*/ 3090 w 6926"/>
              <a:gd name="T55" fmla="*/ 2922 h 12800"/>
              <a:gd name="T56" fmla="*/ 2505 w 6926"/>
              <a:gd name="T57" fmla="*/ 2922 h 12800"/>
              <a:gd name="T58" fmla="*/ 2505 w 6926"/>
              <a:gd name="T59" fmla="*/ 3596 h 12800"/>
              <a:gd name="T60" fmla="*/ 3091 w 6926"/>
              <a:gd name="T61" fmla="*/ 3596 h 12800"/>
              <a:gd name="T62" fmla="*/ 3091 w 6926"/>
              <a:gd name="T63" fmla="*/ 4014 h 12800"/>
              <a:gd name="T64" fmla="*/ 2505 w 6926"/>
              <a:gd name="T65" fmla="*/ 4014 h 12800"/>
              <a:gd name="T66" fmla="*/ 2505 w 6926"/>
              <a:gd name="T67" fmla="*/ 4688 h 12800"/>
              <a:gd name="T68" fmla="*/ 3091 w 6926"/>
              <a:gd name="T69" fmla="*/ 4688 h 12800"/>
              <a:gd name="T70" fmla="*/ 3091 w 6926"/>
              <a:gd name="T71" fmla="*/ 5105 h 12800"/>
              <a:gd name="T72" fmla="*/ 2505 w 6926"/>
              <a:gd name="T73" fmla="*/ 5105 h 12800"/>
              <a:gd name="T74" fmla="*/ 2505 w 6926"/>
              <a:gd name="T75" fmla="*/ 5780 h 12800"/>
              <a:gd name="T76" fmla="*/ 3091 w 6926"/>
              <a:gd name="T77" fmla="*/ 5780 h 12800"/>
              <a:gd name="T78" fmla="*/ 3091 w 6926"/>
              <a:gd name="T79" fmla="*/ 6197 h 12800"/>
              <a:gd name="T80" fmla="*/ 2505 w 6926"/>
              <a:gd name="T81" fmla="*/ 6197 h 12800"/>
              <a:gd name="T82" fmla="*/ 2505 w 6926"/>
              <a:gd name="T83" fmla="*/ 7583 h 12800"/>
              <a:gd name="T84" fmla="*/ 2060 w 6926"/>
              <a:gd name="T85" fmla="*/ 7988 h 12800"/>
              <a:gd name="T86" fmla="*/ 1409 w 6926"/>
              <a:gd name="T87" fmla="*/ 9439 h 12800"/>
              <a:gd name="T88" fmla="*/ 3463 w 6926"/>
              <a:gd name="T89" fmla="*/ 11432 h 12800"/>
              <a:gd name="T90" fmla="*/ 5517 w 6926"/>
              <a:gd name="T91" fmla="*/ 9439 h 12800"/>
              <a:gd name="T92" fmla="*/ 4796 w 6926"/>
              <a:gd name="T93" fmla="*/ 7926 h 12800"/>
              <a:gd name="T94" fmla="*/ 3463 w 6926"/>
              <a:gd name="T95" fmla="*/ 10976 h 12800"/>
              <a:gd name="T96" fmla="*/ 1878 w 6926"/>
              <a:gd name="T97" fmla="*/ 9438 h 12800"/>
              <a:gd name="T98" fmla="*/ 2382 w 6926"/>
              <a:gd name="T99" fmla="*/ 8320 h 12800"/>
              <a:gd name="T100" fmla="*/ 2974 w 6926"/>
              <a:gd name="T101" fmla="*/ 7780 h 12800"/>
              <a:gd name="T102" fmla="*/ 2974 w 6926"/>
              <a:gd name="T103" fmla="*/ 6946 h 12800"/>
              <a:gd name="T104" fmla="*/ 3834 w 6926"/>
              <a:gd name="T105" fmla="*/ 6946 h 12800"/>
              <a:gd name="T106" fmla="*/ 3834 w 6926"/>
              <a:gd name="T107" fmla="*/ 7726 h 12800"/>
              <a:gd name="T108" fmla="*/ 4490 w 6926"/>
              <a:gd name="T109" fmla="*/ 8271 h 12800"/>
              <a:gd name="T110" fmla="*/ 5047 w 6926"/>
              <a:gd name="T111" fmla="*/ 9439 h 12800"/>
              <a:gd name="T112" fmla="*/ 3463 w 6926"/>
              <a:gd name="T113" fmla="*/ 10976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26" h="12800">
                <a:moveTo>
                  <a:pt x="5713" y="6888"/>
                </a:moveTo>
                <a:lnTo>
                  <a:pt x="5713" y="2240"/>
                </a:lnTo>
                <a:cubicBezTo>
                  <a:pt x="5713" y="1008"/>
                  <a:pt x="4673" y="0"/>
                  <a:pt x="3405" y="0"/>
                </a:cubicBezTo>
                <a:cubicBezTo>
                  <a:pt x="2136" y="0"/>
                  <a:pt x="1096" y="1008"/>
                  <a:pt x="1096" y="2240"/>
                </a:cubicBezTo>
                <a:lnTo>
                  <a:pt x="1096" y="6992"/>
                </a:lnTo>
                <a:cubicBezTo>
                  <a:pt x="424" y="7605"/>
                  <a:pt x="0" y="8472"/>
                  <a:pt x="0" y="9440"/>
                </a:cubicBezTo>
                <a:cubicBezTo>
                  <a:pt x="0" y="11295"/>
                  <a:pt x="1550" y="12800"/>
                  <a:pt x="3463" y="12800"/>
                </a:cubicBezTo>
                <a:cubicBezTo>
                  <a:pt x="5376" y="12800"/>
                  <a:pt x="6926" y="11296"/>
                  <a:pt x="6926" y="9440"/>
                </a:cubicBezTo>
                <a:cubicBezTo>
                  <a:pt x="6926" y="8418"/>
                  <a:pt x="6454" y="7504"/>
                  <a:pt x="5713" y="6888"/>
                </a:cubicBezTo>
                <a:close/>
                <a:moveTo>
                  <a:pt x="3463" y="12115"/>
                </a:moveTo>
                <a:cubicBezTo>
                  <a:pt x="1942" y="12115"/>
                  <a:pt x="704" y="10915"/>
                  <a:pt x="704" y="9438"/>
                </a:cubicBezTo>
                <a:cubicBezTo>
                  <a:pt x="704" y="8695"/>
                  <a:pt x="1015" y="8002"/>
                  <a:pt x="1578" y="7490"/>
                </a:cubicBezTo>
                <a:lnTo>
                  <a:pt x="1800" y="7288"/>
                </a:lnTo>
                <a:lnTo>
                  <a:pt x="1800" y="2238"/>
                </a:lnTo>
                <a:cubicBezTo>
                  <a:pt x="1800" y="1380"/>
                  <a:pt x="2520" y="682"/>
                  <a:pt x="3405" y="682"/>
                </a:cubicBezTo>
                <a:cubicBezTo>
                  <a:pt x="4289" y="682"/>
                  <a:pt x="5009" y="1380"/>
                  <a:pt x="5009" y="2238"/>
                </a:cubicBezTo>
                <a:lnTo>
                  <a:pt x="5009" y="7202"/>
                </a:lnTo>
                <a:lnTo>
                  <a:pt x="5255" y="7406"/>
                </a:lnTo>
                <a:cubicBezTo>
                  <a:pt x="5869" y="7917"/>
                  <a:pt x="6222" y="8657"/>
                  <a:pt x="6222" y="9438"/>
                </a:cubicBezTo>
                <a:cubicBezTo>
                  <a:pt x="6222" y="10914"/>
                  <a:pt x="4984" y="12115"/>
                  <a:pt x="3463" y="12115"/>
                </a:cubicBezTo>
                <a:close/>
                <a:moveTo>
                  <a:pt x="4796" y="7926"/>
                </a:moveTo>
                <a:lnTo>
                  <a:pt x="4304" y="7517"/>
                </a:lnTo>
                <a:lnTo>
                  <a:pt x="4304" y="2238"/>
                </a:lnTo>
                <a:cubicBezTo>
                  <a:pt x="4304" y="1766"/>
                  <a:pt x="3892" y="1366"/>
                  <a:pt x="3404" y="1366"/>
                </a:cubicBezTo>
                <a:cubicBezTo>
                  <a:pt x="2916" y="1366"/>
                  <a:pt x="2504" y="1766"/>
                  <a:pt x="2504" y="2238"/>
                </a:cubicBezTo>
                <a:lnTo>
                  <a:pt x="2504" y="2505"/>
                </a:lnTo>
                <a:lnTo>
                  <a:pt x="3090" y="2505"/>
                </a:lnTo>
                <a:lnTo>
                  <a:pt x="3090" y="2922"/>
                </a:lnTo>
                <a:lnTo>
                  <a:pt x="2505" y="2922"/>
                </a:lnTo>
                <a:lnTo>
                  <a:pt x="2505" y="3596"/>
                </a:lnTo>
                <a:lnTo>
                  <a:pt x="3091" y="3596"/>
                </a:lnTo>
                <a:lnTo>
                  <a:pt x="3091" y="4014"/>
                </a:lnTo>
                <a:lnTo>
                  <a:pt x="2505" y="4014"/>
                </a:lnTo>
                <a:lnTo>
                  <a:pt x="2505" y="4688"/>
                </a:lnTo>
                <a:lnTo>
                  <a:pt x="3091" y="4688"/>
                </a:lnTo>
                <a:lnTo>
                  <a:pt x="3091" y="5105"/>
                </a:lnTo>
                <a:lnTo>
                  <a:pt x="2505" y="5105"/>
                </a:lnTo>
                <a:lnTo>
                  <a:pt x="2505" y="5780"/>
                </a:lnTo>
                <a:lnTo>
                  <a:pt x="3091" y="5780"/>
                </a:lnTo>
                <a:lnTo>
                  <a:pt x="3091" y="6197"/>
                </a:lnTo>
                <a:lnTo>
                  <a:pt x="2505" y="6197"/>
                </a:lnTo>
                <a:lnTo>
                  <a:pt x="2505" y="7583"/>
                </a:lnTo>
                <a:lnTo>
                  <a:pt x="2060" y="7988"/>
                </a:lnTo>
                <a:cubicBezTo>
                  <a:pt x="1640" y="8371"/>
                  <a:pt x="1409" y="8886"/>
                  <a:pt x="1409" y="9439"/>
                </a:cubicBezTo>
                <a:cubicBezTo>
                  <a:pt x="1409" y="10539"/>
                  <a:pt x="2329" y="11432"/>
                  <a:pt x="3463" y="11432"/>
                </a:cubicBezTo>
                <a:cubicBezTo>
                  <a:pt x="4597" y="11432"/>
                  <a:pt x="5517" y="10537"/>
                  <a:pt x="5517" y="9439"/>
                </a:cubicBezTo>
                <a:cubicBezTo>
                  <a:pt x="5517" y="8857"/>
                  <a:pt x="5254" y="8306"/>
                  <a:pt x="4796" y="7926"/>
                </a:cubicBezTo>
                <a:close/>
                <a:moveTo>
                  <a:pt x="3463" y="10976"/>
                </a:moveTo>
                <a:cubicBezTo>
                  <a:pt x="2589" y="10976"/>
                  <a:pt x="1878" y="10286"/>
                  <a:pt x="1878" y="9438"/>
                </a:cubicBezTo>
                <a:cubicBezTo>
                  <a:pt x="1878" y="9013"/>
                  <a:pt x="2057" y="8615"/>
                  <a:pt x="2382" y="8320"/>
                </a:cubicBezTo>
                <a:lnTo>
                  <a:pt x="2974" y="7780"/>
                </a:lnTo>
                <a:lnTo>
                  <a:pt x="2974" y="6946"/>
                </a:lnTo>
                <a:lnTo>
                  <a:pt x="3834" y="6946"/>
                </a:lnTo>
                <a:lnTo>
                  <a:pt x="3834" y="7726"/>
                </a:lnTo>
                <a:lnTo>
                  <a:pt x="4490" y="8271"/>
                </a:lnTo>
                <a:cubicBezTo>
                  <a:pt x="4844" y="8566"/>
                  <a:pt x="5047" y="8991"/>
                  <a:pt x="5047" y="9439"/>
                </a:cubicBezTo>
                <a:cubicBezTo>
                  <a:pt x="5048" y="10286"/>
                  <a:pt x="4337" y="10976"/>
                  <a:pt x="3463" y="109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15485" y="5257457"/>
            <a:ext cx="215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Abnormal temperature</a:t>
            </a:r>
            <a:endParaRPr lang="en-US" altLang="zh-CN" sz="16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99" y="3258066"/>
            <a:ext cx="437231" cy="4372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09" y="3258066"/>
            <a:ext cx="316671" cy="33447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138414" y="3874913"/>
            <a:ext cx="753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1 beep</a:t>
            </a:r>
            <a:endParaRPr lang="en-US" altLang="zh-CN" sz="16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92460" y="3875759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3 beeps</a:t>
            </a:r>
            <a:endParaRPr lang="en-US" altLang="zh-CN" sz="16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pic>
        <p:nvPicPr>
          <p:cNvPr id="23" name="图片 22" descr="0817.52.png"/>
          <p:cNvPicPr/>
          <p:nvPr/>
        </p:nvPicPr>
        <p:blipFill rotWithShape="1">
          <a:blip r:embed="rId3" cstate="print"/>
          <a:srcRect l="13737" t="6443" r="34269" b="9813"/>
          <a:stretch/>
        </p:blipFill>
        <p:spPr>
          <a:xfrm>
            <a:off x="4161661" y="2913899"/>
            <a:ext cx="2158619" cy="19570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-1959" r="32940" b="1959"/>
          <a:stretch/>
        </p:blipFill>
        <p:spPr>
          <a:xfrm>
            <a:off x="7975711" y="2667308"/>
            <a:ext cx="2316749" cy="23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72992" y="192708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40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pplication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31" y="2045191"/>
            <a:ext cx="4369695" cy="42502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7615" b="34152"/>
          <a:stretch/>
        </p:blipFill>
        <p:spPr>
          <a:xfrm>
            <a:off x="1288951" y="2045191"/>
            <a:ext cx="4233672" cy="42460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01839" y="1303020"/>
            <a:ext cx="175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Wall </a:t>
            </a:r>
            <a:r>
              <a:rPr lang="en-US" altLang="zh-CN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mount</a:t>
            </a:r>
            <a:endParaRPr lang="zh-CN" altLang="en-US" sz="2400" dirty="0"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61781" y="1287780"/>
            <a:ext cx="22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Desktop mount</a:t>
            </a:r>
            <a:endParaRPr lang="zh-CN" altLang="en-US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3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72992" y="192708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40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pplication</a:t>
            </a:r>
          </a:p>
        </p:txBody>
      </p:sp>
      <p:sp>
        <p:nvSpPr>
          <p:cNvPr id="9" name="矩形 8"/>
          <p:cNvSpPr/>
          <p:nvPr/>
        </p:nvSpPr>
        <p:spPr>
          <a:xfrm>
            <a:off x="6161400" y="2278264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2E8DC2"/>
                </a:solidFill>
                <a:cs typeface="+mn-ea"/>
                <a:sym typeface="+mn-lt"/>
              </a:rPr>
              <a:t>Office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82837" y="5158951"/>
            <a:ext cx="141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2E8DC2"/>
                </a:solidFill>
                <a:cs typeface="+mn-ea"/>
                <a:sym typeface="+mn-lt"/>
              </a:rPr>
              <a:t>Supermarket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7387" y="5158951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E8DC2"/>
                </a:solidFill>
                <a:cs typeface="+mn-ea"/>
                <a:sym typeface="+mn-lt"/>
              </a:rPr>
              <a:t>R</a:t>
            </a:r>
            <a:r>
              <a:rPr lang="en-US" altLang="zh-CN" b="1" dirty="0" smtClean="0">
                <a:solidFill>
                  <a:srgbClr val="2E8DC2"/>
                </a:solidFill>
                <a:cs typeface="+mn-ea"/>
                <a:sym typeface="+mn-lt"/>
              </a:rPr>
              <a:t>estaurant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2992" y="2274980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2E8DC2"/>
                </a:solidFill>
                <a:cs typeface="+mn-ea"/>
                <a:sym typeface="+mn-lt"/>
              </a:rPr>
              <a:t>Home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97523" y="1512159"/>
            <a:ext cx="3156709" cy="2215055"/>
            <a:chOff x="2197523" y="1512159"/>
            <a:chExt cx="3156709" cy="221505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"/>
            <a:stretch/>
          </p:blipFill>
          <p:spPr>
            <a:xfrm>
              <a:off x="2197523" y="1514894"/>
              <a:ext cx="3156709" cy="221232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197523" y="1512159"/>
              <a:ext cx="3156709" cy="2215055"/>
            </a:xfrm>
            <a:prstGeom prst="rect">
              <a:avLst/>
            </a:prstGeom>
            <a:solidFill>
              <a:schemeClr val="bg2">
                <a:lumMod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96300" y="1511041"/>
            <a:ext cx="3160233" cy="2216173"/>
            <a:chOff x="7096300" y="1511041"/>
            <a:chExt cx="3160233" cy="22161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6" b="6645"/>
            <a:stretch/>
          </p:blipFill>
          <p:spPr>
            <a:xfrm>
              <a:off x="7096300" y="1512967"/>
              <a:ext cx="3158629" cy="221424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7096300" y="1511041"/>
              <a:ext cx="3160233" cy="2215055"/>
            </a:xfrm>
            <a:prstGeom prst="rect">
              <a:avLst/>
            </a:prstGeom>
            <a:solidFill>
              <a:schemeClr val="bg2">
                <a:lumMod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96300" y="4329975"/>
            <a:ext cx="3195564" cy="2243210"/>
            <a:chOff x="7096300" y="4329975"/>
            <a:chExt cx="3195564" cy="22432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0" b="1137"/>
            <a:stretch/>
          </p:blipFill>
          <p:spPr>
            <a:xfrm>
              <a:off x="7097904" y="4331093"/>
              <a:ext cx="3193960" cy="2242092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7096300" y="4329975"/>
              <a:ext cx="3195564" cy="2215055"/>
            </a:xfrm>
            <a:prstGeom prst="rect">
              <a:avLst/>
            </a:prstGeom>
            <a:solidFill>
              <a:schemeClr val="bg2">
                <a:lumMod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72666" y="4329974"/>
            <a:ext cx="3209630" cy="2243939"/>
            <a:chOff x="2172666" y="4329974"/>
            <a:chExt cx="3209630" cy="22439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3"/>
            <a:stretch/>
          </p:blipFill>
          <p:spPr>
            <a:xfrm>
              <a:off x="2172666" y="4337661"/>
              <a:ext cx="3209630" cy="2236252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172666" y="4329974"/>
              <a:ext cx="3209629" cy="2243211"/>
            </a:xfrm>
            <a:prstGeom prst="rect">
              <a:avLst/>
            </a:prstGeom>
            <a:solidFill>
              <a:schemeClr val="bg2">
                <a:lumMod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7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0817.52.png"/>
          <p:cNvPicPr/>
          <p:nvPr/>
        </p:nvPicPr>
        <p:blipFill rotWithShape="1">
          <a:blip r:embed="rId4" cstate="print"/>
          <a:srcRect l="3170" r="29747"/>
          <a:stretch/>
        </p:blipFill>
        <p:spPr>
          <a:xfrm>
            <a:off x="-1024242" y="986805"/>
            <a:ext cx="6997002" cy="587119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972760" y="1870364"/>
            <a:ext cx="5321866" cy="932863"/>
          </a:xfrm>
          <a:prstGeom prst="roundRect">
            <a:avLst>
              <a:gd name="adj" fmla="val 94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cs typeface="+mn-ea"/>
                <a:sym typeface="+mn-lt"/>
              </a:rPr>
              <a:t>Make fever detection simple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4141" y="3653865"/>
            <a:ext cx="385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0.1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℃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accuracy,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0.2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℃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deviation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44141" y="4318824"/>
            <a:ext cx="5905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Plug &amp; Play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Non-contact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wrist screening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44141" y="4922228"/>
            <a:ext cx="531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Body + Ambient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temperature measurement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21477" y="192709"/>
            <a:ext cx="10363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UNV </a:t>
            </a:r>
            <a:r>
              <a:rPr lang="en-US" altLang="zh-CN" sz="40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Intelligent Portable Measuring Instrument </a:t>
            </a:r>
            <a:endParaRPr lang="en-US" altLang="zh-CN" sz="4000" b="1" dirty="0" smtClean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44141" y="5525632"/>
            <a:ext cx="336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Delicate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hardware design 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环形箭头 11"/>
          <p:cNvSpPr/>
          <p:nvPr/>
        </p:nvSpPr>
        <p:spPr>
          <a:xfrm flipH="1">
            <a:off x="2045974" y="2374495"/>
            <a:ext cx="1837358" cy="1830397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2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箭头连接符 12"/>
          <p:cNvCxnSpPr/>
          <p:nvPr/>
        </p:nvCxnSpPr>
        <p:spPr>
          <a:xfrm rot="5400000">
            <a:off x="2767895" y="4561895"/>
            <a:ext cx="394454" cy="9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37902" y="4890935"/>
            <a:ext cx="3308569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Delicate Design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2893007"/>
            <a:ext cx="793374" cy="79337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241518" y="4896542"/>
            <a:ext cx="178817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Accurate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" y="2775872"/>
            <a:ext cx="939537" cy="939537"/>
          </a:xfrm>
          <a:prstGeom prst="rect">
            <a:avLst/>
          </a:prstGeom>
        </p:spPr>
      </p:pic>
      <p:cxnSp>
        <p:nvCxnSpPr>
          <p:cNvPr id="30" name="直接箭头连接符 12"/>
          <p:cNvCxnSpPr/>
          <p:nvPr/>
        </p:nvCxnSpPr>
        <p:spPr>
          <a:xfrm rot="5400000">
            <a:off x="9008953" y="4561895"/>
            <a:ext cx="394454" cy="9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59" y="2889208"/>
            <a:ext cx="797173" cy="79717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151151" y="4895548"/>
            <a:ext cx="214088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Multiple Use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3" name="直接箭头连接符 12"/>
          <p:cNvCxnSpPr/>
          <p:nvPr/>
        </p:nvCxnSpPr>
        <p:spPr>
          <a:xfrm rot="5400000">
            <a:off x="5947371" y="4549165"/>
            <a:ext cx="394454" cy="93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Product overview</a:t>
            </a:r>
            <a:endParaRPr lang="en-US" altLang="zh-CN" sz="40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环形箭头 17"/>
          <p:cNvSpPr/>
          <p:nvPr/>
        </p:nvSpPr>
        <p:spPr>
          <a:xfrm flipH="1">
            <a:off x="5225450" y="2372329"/>
            <a:ext cx="1837358" cy="1830397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2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环形箭头 18"/>
          <p:cNvSpPr/>
          <p:nvPr/>
        </p:nvSpPr>
        <p:spPr>
          <a:xfrm flipH="1">
            <a:off x="8302913" y="2372328"/>
            <a:ext cx="1837358" cy="1830397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2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8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17.52.png"/>
          <p:cNvPicPr/>
          <p:nvPr/>
        </p:nvPicPr>
        <p:blipFill rotWithShape="1">
          <a:blip r:embed="rId3" cstate="print"/>
          <a:srcRect l="13737" t="6443" r="34269" b="9813"/>
          <a:stretch/>
        </p:blipFill>
        <p:spPr>
          <a:xfrm>
            <a:off x="3426848" y="1572402"/>
            <a:ext cx="4465499" cy="4048486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V="1">
            <a:off x="7034972" y="4227663"/>
            <a:ext cx="979260" cy="7726"/>
          </a:xfrm>
          <a:prstGeom prst="line">
            <a:avLst/>
          </a:prstGeom>
          <a:ln w="19050">
            <a:solidFill>
              <a:srgbClr val="358FC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96174" y="269059"/>
            <a:ext cx="89127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Delicate appearance, suitable for everywhere</a:t>
            </a:r>
            <a:endParaRPr lang="zh-CN" altLang="en-US" sz="32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22950" y="2769035"/>
            <a:ext cx="2487241" cy="635139"/>
          </a:xfrm>
          <a:prstGeom prst="roundRect">
            <a:avLst>
              <a:gd name="adj" fmla="val 57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Negative 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LCD screen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252645" y="3892807"/>
            <a:ext cx="1868709" cy="635139"/>
          </a:xfrm>
          <a:prstGeom prst="roundRect">
            <a:avLst>
              <a:gd name="adj" fmla="val 57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ABS shell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542973" y="2935748"/>
            <a:ext cx="301711" cy="30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24176" y="4076807"/>
            <a:ext cx="301711" cy="30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553230" y="3111006"/>
            <a:ext cx="989093" cy="6397"/>
          </a:xfrm>
          <a:prstGeom prst="line">
            <a:avLst/>
          </a:prstGeom>
          <a:ln w="19050">
            <a:solidFill>
              <a:srgbClr val="358FC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-332336" y="3424120"/>
            <a:ext cx="3415313" cy="635139"/>
          </a:xfrm>
          <a:prstGeom prst="roundRect">
            <a:avLst>
              <a:gd name="adj" fmla="val 57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Micro-USB power supply interface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926367" y="3014700"/>
            <a:ext cx="301711" cy="30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5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071800" y="3590835"/>
            <a:ext cx="301711" cy="30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6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>
            <a:endCxn id="24" idx="6"/>
          </p:cNvCxnSpPr>
          <p:nvPr/>
        </p:nvCxnSpPr>
        <p:spPr>
          <a:xfrm flipH="1">
            <a:off x="3373511" y="3741690"/>
            <a:ext cx="1034645" cy="1"/>
          </a:xfrm>
          <a:prstGeom prst="line">
            <a:avLst/>
          </a:prstGeom>
          <a:ln w="19050">
            <a:solidFill>
              <a:srgbClr val="358FC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209664" y="3163268"/>
            <a:ext cx="1067303" cy="2"/>
          </a:xfrm>
          <a:prstGeom prst="line">
            <a:avLst/>
          </a:prstGeom>
          <a:ln w="19050">
            <a:solidFill>
              <a:srgbClr val="358FC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942430" y="2845699"/>
            <a:ext cx="1983612" cy="635139"/>
          </a:xfrm>
          <a:prstGeom prst="roundRect">
            <a:avLst>
              <a:gd name="adj" fmla="val 57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Mode switch button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621567" y="5100279"/>
            <a:ext cx="1868709" cy="524908"/>
          </a:xfrm>
          <a:prstGeom prst="roundRect">
            <a:avLst>
              <a:gd name="adj" fmla="val 57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Thermopile 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sensor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319856" y="5246514"/>
            <a:ext cx="301711" cy="30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肘形连接符 3"/>
          <p:cNvCxnSpPr>
            <a:endCxn id="21" idx="2"/>
          </p:cNvCxnSpPr>
          <p:nvPr/>
        </p:nvCxnSpPr>
        <p:spPr>
          <a:xfrm>
            <a:off x="6444772" y="4454236"/>
            <a:ext cx="1875084" cy="943134"/>
          </a:xfrm>
          <a:prstGeom prst="bentConnector3">
            <a:avLst/>
          </a:prstGeom>
          <a:ln w="19050">
            <a:solidFill>
              <a:srgbClr val="358FC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38972" y="418858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TOF (time of flight) 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sensor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268013" y="4229516"/>
            <a:ext cx="301711" cy="30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7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>
            <a:endCxn id="28" idx="6"/>
          </p:cNvCxnSpPr>
          <p:nvPr/>
        </p:nvCxnSpPr>
        <p:spPr>
          <a:xfrm flipH="1">
            <a:off x="3569724" y="4378518"/>
            <a:ext cx="2487123" cy="1854"/>
          </a:xfrm>
          <a:prstGeom prst="line">
            <a:avLst/>
          </a:prstGeom>
          <a:ln w="19050">
            <a:solidFill>
              <a:srgbClr val="358FC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8051182" y="3298539"/>
            <a:ext cx="3611731" cy="635139"/>
          </a:xfrm>
          <a:prstGeom prst="roundRect">
            <a:avLst>
              <a:gd name="adj" fmla="val 57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Ambient temperature/humidity sensor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722713" y="3482539"/>
            <a:ext cx="301711" cy="30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034972" y="3633395"/>
            <a:ext cx="777797" cy="0"/>
          </a:xfrm>
          <a:prstGeom prst="line">
            <a:avLst/>
          </a:prstGeom>
          <a:ln w="19050">
            <a:solidFill>
              <a:srgbClr val="358FC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Flexible Installation</a:t>
            </a:r>
            <a:endParaRPr lang="en-US" altLang="zh-CN" sz="40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 descr="0817.52.png"/>
          <p:cNvPicPr/>
          <p:nvPr/>
        </p:nvPicPr>
        <p:blipFill rotWithShape="1">
          <a:blip r:embed="rId3" cstate="print"/>
          <a:srcRect l="13737" t="6443" r="34269" b="9813"/>
          <a:stretch/>
        </p:blipFill>
        <p:spPr>
          <a:xfrm>
            <a:off x="1880342" y="1709104"/>
            <a:ext cx="4465499" cy="404848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42224" y="5881499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Desktop bracket mount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74125" y="5881499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Contains </a:t>
            </a:r>
            <a:r>
              <a:rPr lang="en-US" altLang="zh-CN" dirty="0">
                <a:cs typeface="+mn-ea"/>
                <a:sym typeface="+mn-lt"/>
              </a:rPr>
              <a:t>double-sided </a:t>
            </a:r>
            <a:r>
              <a:rPr lang="en-US" altLang="zh-CN" dirty="0" smtClean="0">
                <a:cs typeface="+mn-ea"/>
                <a:sym typeface="+mn-lt"/>
              </a:rPr>
              <a:t>tape, wall </a:t>
            </a:r>
            <a:r>
              <a:rPr lang="en-US" altLang="zh-CN" dirty="0">
                <a:cs typeface="+mn-ea"/>
                <a:sym typeface="+mn-lt"/>
              </a:rPr>
              <a:t>mount</a:t>
            </a:r>
            <a:endParaRPr lang="zh-CN" altLang="en-US" dirty="0" smtClean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2977" r="39769"/>
          <a:stretch/>
        </p:blipFill>
        <p:spPr>
          <a:xfrm>
            <a:off x="6637841" y="1135126"/>
            <a:ext cx="4458476" cy="47463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39" y="4033941"/>
            <a:ext cx="1686244" cy="15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527832" y="1631797"/>
            <a:ext cx="3967424" cy="2051314"/>
          </a:xfrm>
          <a:prstGeom prst="roundRect">
            <a:avLst>
              <a:gd name="adj" fmla="val 701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729417" y="1636704"/>
            <a:ext cx="3967424" cy="2051314"/>
          </a:xfrm>
          <a:prstGeom prst="roundRect">
            <a:avLst>
              <a:gd name="adj" fmla="val 701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1477" y="192709"/>
            <a:ext cx="8912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Negative </a:t>
            </a:r>
            <a:r>
              <a:rPr lang="en-US" altLang="zh-CN" sz="36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LCD Screen</a:t>
            </a:r>
            <a:endParaRPr lang="en-US" altLang="zh-CN" sz="36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7832" y="2596155"/>
            <a:ext cx="38942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cs typeface="+mn-ea"/>
                <a:sym typeface="+mn-lt"/>
              </a:rPr>
              <a:t>Negative LCD screen</a:t>
            </a:r>
          </a:p>
          <a:p>
            <a:pPr algn="ctr"/>
            <a:r>
              <a:rPr lang="en-US" altLang="zh-CN" dirty="0" smtClean="0">
                <a:cs typeface="+mn-ea"/>
                <a:sym typeface="+mn-lt"/>
              </a:rPr>
              <a:t>Backlight, using in low light </a:t>
            </a:r>
          </a:p>
          <a:p>
            <a:pPr algn="ctr"/>
            <a:r>
              <a:rPr lang="en-US" altLang="zh-CN" dirty="0" smtClean="0">
                <a:cs typeface="+mn-ea"/>
                <a:sym typeface="+mn-lt"/>
              </a:rPr>
              <a:t>Provide clear view even under sunlight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" t="8677" r="18889" b="73757"/>
          <a:stretch/>
        </p:blipFill>
        <p:spPr>
          <a:xfrm>
            <a:off x="6729417" y="1492996"/>
            <a:ext cx="3894287" cy="11031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82476" y="2600572"/>
            <a:ext cx="26613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P</a:t>
            </a:r>
            <a:r>
              <a:rPr lang="en-US" altLang="zh-CN" sz="2400" b="1" dirty="0" smtClean="0">
                <a:cs typeface="+mn-ea"/>
                <a:sym typeface="+mn-lt"/>
              </a:rPr>
              <a:t>ositive </a:t>
            </a:r>
            <a:r>
              <a:rPr lang="en-US" altLang="zh-CN" sz="2400" b="1" dirty="0">
                <a:cs typeface="+mn-ea"/>
                <a:sym typeface="+mn-lt"/>
              </a:rPr>
              <a:t>LCD </a:t>
            </a:r>
            <a:r>
              <a:rPr lang="en-US" altLang="zh-CN" sz="2400" b="1" dirty="0" smtClean="0">
                <a:cs typeface="+mn-ea"/>
                <a:sym typeface="+mn-lt"/>
              </a:rPr>
              <a:t>screen</a:t>
            </a: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r>
              <a:rPr lang="en-US" altLang="zh-CN" dirty="0" smtClean="0">
                <a:cs typeface="+mn-ea"/>
                <a:sym typeface="+mn-lt"/>
              </a:rPr>
              <a:t>Limited brightness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11557" r="25796" b="41213"/>
          <a:stretch/>
        </p:blipFill>
        <p:spPr>
          <a:xfrm>
            <a:off x="3248015" y="3689722"/>
            <a:ext cx="5676196" cy="31682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8" y="1631797"/>
            <a:ext cx="2170180" cy="8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>
            <a:spLocks/>
          </p:cNvSpPr>
          <p:nvPr/>
        </p:nvSpPr>
        <p:spPr>
          <a:xfrm>
            <a:off x="1006349" y="5017218"/>
            <a:ext cx="3110346" cy="11322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圆角矩形 41"/>
          <p:cNvSpPr>
            <a:spLocks/>
          </p:cNvSpPr>
          <p:nvPr/>
        </p:nvSpPr>
        <p:spPr>
          <a:xfrm>
            <a:off x="1019409" y="3438960"/>
            <a:ext cx="3110346" cy="11322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圆角矩形 30"/>
          <p:cNvSpPr>
            <a:spLocks/>
          </p:cNvSpPr>
          <p:nvPr/>
        </p:nvSpPr>
        <p:spPr>
          <a:xfrm>
            <a:off x="1019409" y="1937384"/>
            <a:ext cx="3110346" cy="11322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2169" y="254391"/>
            <a:ext cx="538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2E8DC2"/>
                </a:solidFill>
                <a:cs typeface="+mn-ea"/>
                <a:sym typeface="+mn-lt"/>
              </a:rPr>
              <a:t>Smaller Size, Smaller Deviation</a:t>
            </a:r>
            <a:endParaRPr lang="zh-CN" altLang="en-US" sz="3200" b="1" dirty="0">
              <a:solidFill>
                <a:srgbClr val="2E8DC2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0555" y="4949155"/>
            <a:ext cx="2756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  <a:cs typeface="+mn-ea"/>
                <a:sym typeface="+mn-lt"/>
              </a:rPr>
              <a:t>3. Transfer from heat to body temperature, final deviation : </a:t>
            </a:r>
            <a:r>
              <a:rPr lang="en-US" altLang="zh-CN" sz="1600" b="1" dirty="0" smtClean="0">
                <a:solidFill>
                  <a:schemeClr val="accent1"/>
                </a:solidFill>
                <a:cs typeface="+mn-ea"/>
                <a:sym typeface="+mn-lt"/>
              </a:rPr>
              <a:t>±</a:t>
            </a: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0.2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℃</a:t>
            </a:r>
          </a:p>
        </p:txBody>
      </p:sp>
      <p:sp>
        <p:nvSpPr>
          <p:cNvPr id="19" name="矩形 18"/>
          <p:cNvSpPr/>
          <p:nvPr/>
        </p:nvSpPr>
        <p:spPr>
          <a:xfrm>
            <a:off x="1336205" y="1877940"/>
            <a:ext cx="2376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  <a:cs typeface="+mn-ea"/>
                <a:sym typeface="+mn-lt"/>
              </a:rPr>
              <a:t>1. ToF(time of flight) sensor measures distance,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  <a:cs typeface="+mn-ea"/>
                <a:sym typeface="+mn-lt"/>
              </a:rPr>
              <a:t>and tells </a:t>
            </a:r>
            <a:r>
              <a:rPr lang="en-US" altLang="zh-CN" sz="1600" b="1" dirty="0" smtClean="0">
                <a:solidFill>
                  <a:schemeClr val="accent1"/>
                </a:solidFill>
                <a:cs typeface="+mn-ea"/>
                <a:sym typeface="+mn-lt"/>
              </a:rPr>
              <a:t>when</a:t>
            </a:r>
            <a:r>
              <a:rPr lang="en-US" altLang="zh-CN" sz="1600" dirty="0" smtClean="0">
                <a:solidFill>
                  <a:prstClr val="black"/>
                </a:solidFill>
                <a:cs typeface="+mn-ea"/>
                <a:sym typeface="+mn-lt"/>
              </a:rPr>
              <a:t> to detect</a:t>
            </a:r>
          </a:p>
        </p:txBody>
      </p:sp>
      <p:sp>
        <p:nvSpPr>
          <p:cNvPr id="23" name="矩形 22"/>
          <p:cNvSpPr/>
          <p:nvPr/>
        </p:nvSpPr>
        <p:spPr>
          <a:xfrm>
            <a:off x="1336204" y="3603018"/>
            <a:ext cx="2527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  <a:cs typeface="+mn-ea"/>
                <a:sym typeface="+mn-lt"/>
              </a:rPr>
              <a:t>2. </a:t>
            </a:r>
            <a:r>
              <a:rPr lang="en-US" altLang="zh-CN" sz="1600" kern="100" dirty="0">
                <a:solidFill>
                  <a:prstClr val="black"/>
                </a:solidFill>
                <a:cs typeface="+mn-ea"/>
                <a:sym typeface="+mn-lt"/>
              </a:rPr>
              <a:t>Thermopile </a:t>
            </a:r>
            <a:r>
              <a:rPr lang="en-US" altLang="zh-CN" sz="1600" kern="100" dirty="0" smtClean="0">
                <a:solidFill>
                  <a:prstClr val="black"/>
                </a:solidFill>
                <a:cs typeface="+mn-ea"/>
                <a:sym typeface="+mn-lt"/>
              </a:rPr>
              <a:t>sensor detect heat</a:t>
            </a:r>
            <a:endParaRPr lang="en-US" altLang="zh-CN" sz="1600" dirty="0" smtClea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31084" y="4797412"/>
            <a:ext cx="114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cs typeface="+mn-ea"/>
                <a:sym typeface="+mn-lt"/>
              </a:rPr>
              <a:t>distance</a:t>
            </a:r>
            <a:endParaRPr lang="zh-CN" altLang="en-US" sz="1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29" y="2614121"/>
            <a:ext cx="1629842" cy="2491749"/>
          </a:xfrm>
          <a:prstGeom prst="rect">
            <a:avLst/>
          </a:prstGeom>
        </p:spPr>
      </p:pic>
      <p:pic>
        <p:nvPicPr>
          <p:cNvPr id="36" name="图片 35" descr="0817.52.png"/>
          <p:cNvPicPr/>
          <p:nvPr/>
        </p:nvPicPr>
        <p:blipFill rotWithShape="1">
          <a:blip r:embed="rId4" cstate="print"/>
          <a:srcRect l="13737" t="6443" r="34269" b="9813"/>
          <a:stretch/>
        </p:blipFill>
        <p:spPr>
          <a:xfrm>
            <a:off x="5025270" y="3112481"/>
            <a:ext cx="2565077" cy="2325536"/>
          </a:xfrm>
          <a:prstGeom prst="rect">
            <a:avLst/>
          </a:prstGeom>
        </p:spPr>
      </p:pic>
      <p:cxnSp>
        <p:nvCxnSpPr>
          <p:cNvPr id="32" name="直接箭头连接符 31"/>
          <p:cNvCxnSpPr/>
          <p:nvPr/>
        </p:nvCxnSpPr>
        <p:spPr>
          <a:xfrm>
            <a:off x="6613914" y="4803710"/>
            <a:ext cx="2089400" cy="1230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7685688" y="4458998"/>
            <a:ext cx="114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cs typeface="+mn-ea"/>
                <a:sym typeface="+mn-lt"/>
              </a:rPr>
              <a:t>heat</a:t>
            </a:r>
            <a:endParaRPr lang="zh-CN" altLang="en-US" sz="1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H="1" flipV="1">
            <a:off x="6678250" y="4688369"/>
            <a:ext cx="2037192" cy="1200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 flipV="1">
            <a:off x="6577815" y="4198506"/>
            <a:ext cx="95895" cy="42927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6574459" y="4229627"/>
            <a:ext cx="114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cs typeface="+mn-ea"/>
                <a:sym typeface="+mn-lt"/>
              </a:rPr>
              <a:t>temperature</a:t>
            </a:r>
            <a:endParaRPr lang="zh-CN" altLang="en-US" sz="1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8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2" grpId="0" animBg="1"/>
      <p:bldP spid="42" grpId="1" animBg="1"/>
      <p:bldP spid="31" grpId="0" animBg="1"/>
      <p:bldP spid="31" grpId="1" animBg="1"/>
      <p:bldP spid="33" grpId="0"/>
      <p:bldP spid="33" grpId="1"/>
      <p:bldP spid="40" grpId="0"/>
      <p:bldP spid="40" grpId="1"/>
      <p:bldP spid="46" grpId="0"/>
      <p:bldP spid="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21477" y="192709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rPr>
              <a:t>How to</a:t>
            </a:r>
            <a:r>
              <a:rPr lang="en-US" altLang="zh-CN" sz="4000" b="1" dirty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rPr>
              <a:t> </a:t>
            </a:r>
            <a:r>
              <a:rPr lang="en-US" altLang="zh-CN" sz="4000" b="1" dirty="0" smtClean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rPr>
              <a:t>Realize </a:t>
            </a:r>
            <a:r>
              <a:rPr lang="en-US" altLang="zh-CN" sz="4000" b="1" dirty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rPr>
              <a:t>S</a:t>
            </a:r>
            <a:r>
              <a:rPr lang="en-US" altLang="zh-CN" sz="4000" b="1" dirty="0" smtClean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rPr>
              <a:t>mall </a:t>
            </a:r>
            <a:r>
              <a:rPr lang="en-US" altLang="zh-CN" sz="4000" b="1" dirty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rPr>
              <a:t>D</a:t>
            </a:r>
            <a:r>
              <a:rPr lang="en-US" altLang="zh-CN" sz="4000" b="1" dirty="0" smtClean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rPr>
              <a:t>eviation</a:t>
            </a:r>
          </a:p>
        </p:txBody>
      </p:sp>
      <p:sp>
        <p:nvSpPr>
          <p:cNvPr id="7" name="矩形 6"/>
          <p:cNvSpPr/>
          <p:nvPr/>
        </p:nvSpPr>
        <p:spPr>
          <a:xfrm>
            <a:off x="4585820" y="5694984"/>
            <a:ext cx="3615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The deviation of body temperature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easurement is </a:t>
            </a:r>
            <a:r>
              <a:rPr lang="en-US" altLang="zh-CN" b="1" dirty="0" smtClean="0">
                <a:solidFill>
                  <a:schemeClr val="accent1"/>
                </a:solidFill>
                <a:cs typeface="+mn-ea"/>
                <a:sym typeface="+mn-lt"/>
              </a:rPr>
              <a:t>±0.2</a:t>
            </a: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℃</a:t>
            </a:r>
            <a:endParaRPr lang="en-US" altLang="zh-CN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97908" y="2558847"/>
            <a:ext cx="33451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Indoor 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temperature </a:t>
            </a: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16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℃~35</a:t>
            </a: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℃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07" y="3956719"/>
            <a:ext cx="696797" cy="696797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7497908" y="3999958"/>
            <a:ext cx="33451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Target 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temperature </a:t>
            </a: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 35℃~42℃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19" y="2485746"/>
            <a:ext cx="607837" cy="6078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40" y="5909330"/>
            <a:ext cx="581528" cy="581528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2495664" y="1405732"/>
            <a:ext cx="1767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Internal design</a:t>
            </a:r>
            <a:endParaRPr lang="en-US" altLang="zh-CN" sz="20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700852" y="1425512"/>
            <a:ext cx="25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Application conditions</a:t>
            </a:r>
            <a:endParaRPr lang="en-US" altLang="zh-CN" sz="20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68571" y="1654629"/>
            <a:ext cx="0" cy="353714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箭头 9"/>
          <p:cNvSpPr/>
          <p:nvPr/>
        </p:nvSpPr>
        <p:spPr>
          <a:xfrm>
            <a:off x="5891023" y="5367407"/>
            <a:ext cx="555096" cy="451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993973" y="2008665"/>
            <a:ext cx="3123954" cy="2887191"/>
            <a:chOff x="2119963" y="1341909"/>
            <a:chExt cx="4782935" cy="4420438"/>
          </a:xfrm>
        </p:grpSpPr>
        <p:grpSp>
          <p:nvGrpSpPr>
            <p:cNvPr id="53" name="组合 52"/>
            <p:cNvGrpSpPr/>
            <p:nvPr/>
          </p:nvGrpSpPr>
          <p:grpSpPr>
            <a:xfrm>
              <a:off x="2119963" y="1341909"/>
              <a:ext cx="4782935" cy="4420438"/>
              <a:chOff x="694119" y="1358843"/>
              <a:chExt cx="4782935" cy="4420438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694119" y="1358843"/>
                <a:ext cx="4420438" cy="4420438"/>
                <a:chOff x="2249440" y="1369142"/>
                <a:chExt cx="4420438" cy="4420438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2249440" y="1369142"/>
                  <a:ext cx="4420438" cy="4420438"/>
                </a:xfrm>
                <a:prstGeom prst="roundRect">
                  <a:avLst/>
                </a:prstGeom>
                <a:gradFill>
                  <a:gsLst>
                    <a:gs pos="100000">
                      <a:srgbClr val="E4E4E4"/>
                    </a:gs>
                    <a:gs pos="0">
                      <a:srgbClr val="D9D9D9"/>
                    </a:gs>
                  </a:gsLst>
                  <a:lin ang="2700000" scaled="0"/>
                </a:gradFill>
                <a:ln w="3810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9" name="直接连接符 58"/>
                <p:cNvCxnSpPr/>
                <p:nvPr/>
              </p:nvCxnSpPr>
              <p:spPr>
                <a:xfrm>
                  <a:off x="2276798" y="4175899"/>
                  <a:ext cx="433820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0" name="图片 5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747330" y="4709794"/>
                  <a:ext cx="720206" cy="720206"/>
                </a:xfrm>
                <a:prstGeom prst="rect">
                  <a:avLst/>
                </a:prstGeom>
              </p:spPr>
            </p:pic>
            <p:pic>
              <p:nvPicPr>
                <p:cNvPr id="61" name="图片 60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835" y="2278307"/>
                  <a:ext cx="1890138" cy="1758268"/>
                </a:xfrm>
                <a:prstGeom prst="rect">
                  <a:avLst/>
                </a:prstGeom>
              </p:spPr>
            </p:pic>
            <p:pic>
              <p:nvPicPr>
                <p:cNvPr id="62" name="图片 6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8762" y="4642614"/>
                  <a:ext cx="864422" cy="864422"/>
                </a:xfrm>
                <a:prstGeom prst="rect">
                  <a:avLst/>
                </a:prstGeom>
              </p:spPr>
            </p:pic>
          </p:grpSp>
          <p:sp>
            <p:nvSpPr>
              <p:cNvPr id="57" name="矩形 56"/>
              <p:cNvSpPr/>
              <p:nvPr/>
            </p:nvSpPr>
            <p:spPr>
              <a:xfrm>
                <a:off x="5292323" y="2123124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3962400" y="3784600"/>
              <a:ext cx="1854200" cy="889000"/>
            </a:xfrm>
            <a:custGeom>
              <a:avLst/>
              <a:gdLst>
                <a:gd name="connsiteX0" fmla="*/ 0 w 1854200"/>
                <a:gd name="connsiteY0" fmla="*/ 863600 h 863600"/>
                <a:gd name="connsiteX1" fmla="*/ 0 w 1854200"/>
                <a:gd name="connsiteY1" fmla="*/ 736600 h 863600"/>
                <a:gd name="connsiteX2" fmla="*/ 1854200 w 1854200"/>
                <a:gd name="connsiteY2" fmla="*/ 736600 h 863600"/>
                <a:gd name="connsiteX3" fmla="*/ 1854200 w 1854200"/>
                <a:gd name="connsiteY3" fmla="*/ 0 h 863600"/>
                <a:gd name="connsiteX4" fmla="*/ 279400 w 1854200"/>
                <a:gd name="connsiteY4" fmla="*/ 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00" h="863600">
                  <a:moveTo>
                    <a:pt x="0" y="863600"/>
                  </a:moveTo>
                  <a:lnTo>
                    <a:pt x="0" y="736600"/>
                  </a:lnTo>
                  <a:lnTo>
                    <a:pt x="1854200" y="736600"/>
                  </a:lnTo>
                  <a:lnTo>
                    <a:pt x="1854200" y="0"/>
                  </a:lnTo>
                  <a:lnTo>
                    <a:pt x="279400" y="0"/>
                  </a:ln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622800" y="3352800"/>
              <a:ext cx="1549400" cy="1676400"/>
            </a:xfrm>
            <a:custGeom>
              <a:avLst/>
              <a:gdLst>
                <a:gd name="connsiteX0" fmla="*/ 762000 w 1549400"/>
                <a:gd name="connsiteY0" fmla="*/ 1676400 h 1676400"/>
                <a:gd name="connsiteX1" fmla="*/ 1549400 w 1549400"/>
                <a:gd name="connsiteY1" fmla="*/ 1676400 h 1676400"/>
                <a:gd name="connsiteX2" fmla="*/ 1549400 w 1549400"/>
                <a:gd name="connsiteY2" fmla="*/ 0 h 1676400"/>
                <a:gd name="connsiteX3" fmla="*/ 0 w 15494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400" h="1676400">
                  <a:moveTo>
                    <a:pt x="762000" y="1676400"/>
                  </a:moveTo>
                  <a:lnTo>
                    <a:pt x="1549400" y="1676400"/>
                  </a:lnTo>
                  <a:lnTo>
                    <a:pt x="154940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8617" y="2249967"/>
            <a:ext cx="3117965" cy="1530509"/>
            <a:chOff x="864689" y="2550519"/>
            <a:chExt cx="3117965" cy="1530509"/>
          </a:xfrm>
        </p:grpSpPr>
        <p:sp>
          <p:nvSpPr>
            <p:cNvPr id="64" name="圆角矩形 63"/>
            <p:cNvSpPr/>
            <p:nvPr/>
          </p:nvSpPr>
          <p:spPr>
            <a:xfrm>
              <a:off x="864689" y="2550519"/>
              <a:ext cx="3117965" cy="635139"/>
            </a:xfrm>
            <a:prstGeom prst="roundRect">
              <a:avLst>
                <a:gd name="adj" fmla="val 57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rgbClr val="2E8DC2"/>
                  </a:solidFill>
                  <a:latin typeface="Segoe UI Light" panose="020B0502040204020203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Segoe UI Light" panose="020B0502040204020203" pitchFamily="34" charset="0"/>
                </a:rPr>
                <a:t>Thermopile </a:t>
              </a:r>
              <a:endParaRPr lang="en-US" altLang="zh-CN" dirty="0" smtClean="0">
                <a:solidFill>
                  <a:srgbClr val="2E8DC2"/>
                </a:solidFill>
                <a:latin typeface="Segoe UI Light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  <a:sym typeface="Segoe UI Light" panose="020B0502040204020203" pitchFamily="34" charset="0"/>
              </a:endParaRPr>
            </a:p>
            <a:p>
              <a:r>
                <a:rPr lang="en-US" altLang="zh-CN" dirty="0" smtClean="0">
                  <a:solidFill>
                    <a:srgbClr val="2E8DC2"/>
                  </a:solidFill>
                  <a:latin typeface="Segoe UI Light" panose="020B0502040204020203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Segoe UI Light" panose="020B0502040204020203" pitchFamily="34" charset="0"/>
                </a:rPr>
                <a:t>sensor isolation</a:t>
              </a:r>
            </a:p>
            <a:p>
              <a:r>
                <a:rPr lang="en-US" altLang="zh-CN" dirty="0" smtClean="0">
                  <a:solidFill>
                    <a:srgbClr val="2E8DC2"/>
                  </a:solidFill>
                  <a:latin typeface="Segoe UI Light" panose="020B0502040204020203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Segoe UI Light" panose="020B0502040204020203" pitchFamily="34" charset="0"/>
                </a:rPr>
                <a:t>hardware </a:t>
              </a:r>
              <a:r>
                <a:rPr lang="en-US" altLang="zh-CN" dirty="0">
                  <a:solidFill>
                    <a:srgbClr val="2E8DC2"/>
                  </a:solidFill>
                  <a:latin typeface="Segoe UI Light" panose="020B0502040204020203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Segoe UI Light" panose="020B0502040204020203" pitchFamily="34" charset="0"/>
                </a:rPr>
                <a:t>design</a:t>
              </a:r>
              <a:endParaRPr lang="zh-CN" altLang="en-US" dirty="0"/>
            </a:p>
          </p:txBody>
        </p:sp>
        <p:cxnSp>
          <p:nvCxnSpPr>
            <p:cNvPr id="65" name="直接箭头连接符 64"/>
            <p:cNvCxnSpPr/>
            <p:nvPr/>
          </p:nvCxnSpPr>
          <p:spPr>
            <a:xfrm flipH="1" flipV="1">
              <a:off x="2123760" y="3287070"/>
              <a:ext cx="840384" cy="793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65"/>
          <p:cNvSpPr txBox="1"/>
          <p:nvPr/>
        </p:nvSpPr>
        <p:spPr>
          <a:xfrm>
            <a:off x="1189402" y="4889642"/>
            <a:ext cx="4496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Prevent </a:t>
            </a:r>
            <a:r>
              <a:rPr lang="en-US" altLang="zh-CN" dirty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the </a:t>
            </a:r>
            <a:r>
              <a:rPr lang="en-US" altLang="zh-CN" dirty="0" smtClean="0">
                <a:solidFill>
                  <a:srgbClr val="2289C2"/>
                </a:solidFill>
                <a:latin typeface="Segoe UI Light" panose="020B0502040204020203" pitchFamily="34" charset="0"/>
                <a:sym typeface="Segoe UI Light" panose="020B0502040204020203" pitchFamily="34" charset="0"/>
              </a:rPr>
              <a:t>heat of main control PCB from affecting the thermopile sensor</a:t>
            </a:r>
          </a:p>
          <a:p>
            <a:pPr algn="r"/>
            <a:endParaRPr lang="en-US" altLang="zh-CN" sz="20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  <a:p>
            <a:pPr algn="r"/>
            <a:endParaRPr lang="en-US" altLang="zh-CN" sz="2000" dirty="0" smtClean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  <a:p>
            <a:pPr algn="r"/>
            <a:endParaRPr lang="en-US" altLang="zh-CN" sz="2000" dirty="0">
              <a:solidFill>
                <a:srgbClr val="2289C2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11557" r="25796" b="8198"/>
          <a:stretch/>
        </p:blipFill>
        <p:spPr>
          <a:xfrm>
            <a:off x="1732483" y="1859891"/>
            <a:ext cx="3415575" cy="3239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8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16941" y="-28458"/>
            <a:ext cx="89127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Not only </a:t>
            </a:r>
            <a:r>
              <a:rPr lang="en-US" altLang="zh-CN" sz="32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a fever detection device, </a:t>
            </a:r>
            <a:endParaRPr lang="en-US" altLang="zh-CN" sz="3200" b="1" dirty="0">
              <a:solidFill>
                <a:srgbClr val="2E8DC2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but also </a:t>
            </a:r>
            <a:r>
              <a:rPr lang="en-US" altLang="zh-CN" sz="3200" b="1" dirty="0" smtClean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an ambient </a:t>
            </a:r>
            <a:r>
              <a:rPr lang="en-US" altLang="zh-CN" sz="3200" b="1" dirty="0">
                <a:solidFill>
                  <a:srgbClr val="2E8DC2"/>
                </a:solidFill>
                <a:latin typeface="+mn-lt"/>
                <a:ea typeface="+mn-ea"/>
                <a:cs typeface="+mn-ea"/>
                <a:sym typeface="+mn-lt"/>
              </a:rPr>
              <a:t>thermometer.</a:t>
            </a:r>
          </a:p>
        </p:txBody>
      </p:sp>
      <p:sp>
        <p:nvSpPr>
          <p:cNvPr id="130" name="圆角矩形 129"/>
          <p:cNvSpPr/>
          <p:nvPr/>
        </p:nvSpPr>
        <p:spPr>
          <a:xfrm>
            <a:off x="8608635" y="3066296"/>
            <a:ext cx="2049405" cy="5078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Celsius degree 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608635" y="5882453"/>
            <a:ext cx="2049404" cy="5078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Fahrenheit degree 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5413" y="4786092"/>
            <a:ext cx="2513761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/>
                </a:solidFill>
                <a:cs typeface="+mn-ea"/>
                <a:sym typeface="+mn-lt"/>
              </a:rPr>
              <a:t>One-press switch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8" b="1"/>
          <a:stretch/>
        </p:blipFill>
        <p:spPr>
          <a:xfrm>
            <a:off x="7642113" y="3756395"/>
            <a:ext cx="4193701" cy="100327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528871" y="3203686"/>
            <a:ext cx="3968723" cy="1451260"/>
            <a:chOff x="2378971" y="3353586"/>
            <a:chExt cx="3968723" cy="1451260"/>
          </a:xfrm>
        </p:grpSpPr>
        <p:sp>
          <p:nvSpPr>
            <p:cNvPr id="38" name="圆角矩形 37"/>
            <p:cNvSpPr/>
            <p:nvPr/>
          </p:nvSpPr>
          <p:spPr>
            <a:xfrm>
              <a:off x="2378971" y="3353586"/>
              <a:ext cx="3909948" cy="1451260"/>
            </a:xfrm>
            <a:prstGeom prst="roundRect">
              <a:avLst>
                <a:gd name="adj" fmla="val 70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268538" y="3358720"/>
              <a:ext cx="3079156" cy="1393511"/>
            </a:xfrm>
            <a:prstGeom prst="roundRect">
              <a:avLst>
                <a:gd name="adj" fmla="val 701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Body temperature </a:t>
              </a:r>
              <a:r>
                <a:rPr lang="en-US" altLang="zh-CN" dirty="0" smtClean="0">
                  <a:solidFill>
                    <a:prstClr val="black"/>
                  </a:solidFill>
                  <a:cs typeface="+mn-ea"/>
                  <a:sym typeface="+mn-lt"/>
                </a:rPr>
                <a:t>mode</a:t>
              </a:r>
              <a:r>
                <a:rPr lang="zh-CN" altLang="en-US" dirty="0" smtClean="0">
                  <a:solidFill>
                    <a:prstClr val="black"/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 smtClean="0">
                  <a:solidFill>
                    <a:prstClr val="black"/>
                  </a:solidFill>
                  <a:cs typeface="+mn-ea"/>
                  <a:sym typeface="+mn-lt"/>
                </a:rPr>
                <a:t>Show dash by default, turn into body temperature automatically when it’s detected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92"/>
            <a:stretch/>
          </p:blipFill>
          <p:spPr>
            <a:xfrm>
              <a:off x="2594234" y="3545598"/>
              <a:ext cx="622973" cy="113047"/>
            </a:xfrm>
            <a:prstGeom prst="rect">
              <a:avLst/>
            </a:prstGeom>
          </p:spPr>
        </p:pic>
        <p:sp>
          <p:nvSpPr>
            <p:cNvPr id="21" name="iconfont-10263-5040032"/>
            <p:cNvSpPr>
              <a:spLocks noChangeAspect="1"/>
            </p:cNvSpPr>
            <p:nvPr/>
          </p:nvSpPr>
          <p:spPr bwMode="auto">
            <a:xfrm>
              <a:off x="2785083" y="4046176"/>
              <a:ext cx="263836" cy="487600"/>
            </a:xfrm>
            <a:custGeom>
              <a:avLst/>
              <a:gdLst>
                <a:gd name="T0" fmla="*/ 5713 w 6926"/>
                <a:gd name="T1" fmla="*/ 6888 h 12800"/>
                <a:gd name="T2" fmla="*/ 5713 w 6926"/>
                <a:gd name="T3" fmla="*/ 2240 h 12800"/>
                <a:gd name="T4" fmla="*/ 3405 w 6926"/>
                <a:gd name="T5" fmla="*/ 0 h 12800"/>
                <a:gd name="T6" fmla="*/ 1096 w 6926"/>
                <a:gd name="T7" fmla="*/ 2240 h 12800"/>
                <a:gd name="T8" fmla="*/ 1096 w 6926"/>
                <a:gd name="T9" fmla="*/ 6992 h 12800"/>
                <a:gd name="T10" fmla="*/ 0 w 6926"/>
                <a:gd name="T11" fmla="*/ 9440 h 12800"/>
                <a:gd name="T12" fmla="*/ 3463 w 6926"/>
                <a:gd name="T13" fmla="*/ 12800 h 12800"/>
                <a:gd name="T14" fmla="*/ 6926 w 6926"/>
                <a:gd name="T15" fmla="*/ 9440 h 12800"/>
                <a:gd name="T16" fmla="*/ 5713 w 6926"/>
                <a:gd name="T17" fmla="*/ 6888 h 12800"/>
                <a:gd name="T18" fmla="*/ 3463 w 6926"/>
                <a:gd name="T19" fmla="*/ 12115 h 12800"/>
                <a:gd name="T20" fmla="*/ 704 w 6926"/>
                <a:gd name="T21" fmla="*/ 9438 h 12800"/>
                <a:gd name="T22" fmla="*/ 1578 w 6926"/>
                <a:gd name="T23" fmla="*/ 7490 h 12800"/>
                <a:gd name="T24" fmla="*/ 1800 w 6926"/>
                <a:gd name="T25" fmla="*/ 7288 h 12800"/>
                <a:gd name="T26" fmla="*/ 1800 w 6926"/>
                <a:gd name="T27" fmla="*/ 2238 h 12800"/>
                <a:gd name="T28" fmla="*/ 3405 w 6926"/>
                <a:gd name="T29" fmla="*/ 682 h 12800"/>
                <a:gd name="T30" fmla="*/ 5009 w 6926"/>
                <a:gd name="T31" fmla="*/ 2238 h 12800"/>
                <a:gd name="T32" fmla="*/ 5009 w 6926"/>
                <a:gd name="T33" fmla="*/ 7202 h 12800"/>
                <a:gd name="T34" fmla="*/ 5255 w 6926"/>
                <a:gd name="T35" fmla="*/ 7406 h 12800"/>
                <a:gd name="T36" fmla="*/ 6222 w 6926"/>
                <a:gd name="T37" fmla="*/ 9438 h 12800"/>
                <a:gd name="T38" fmla="*/ 3463 w 6926"/>
                <a:gd name="T39" fmla="*/ 12115 h 12800"/>
                <a:gd name="T40" fmla="*/ 4796 w 6926"/>
                <a:gd name="T41" fmla="*/ 7926 h 12800"/>
                <a:gd name="T42" fmla="*/ 4304 w 6926"/>
                <a:gd name="T43" fmla="*/ 7517 h 12800"/>
                <a:gd name="T44" fmla="*/ 4304 w 6926"/>
                <a:gd name="T45" fmla="*/ 2238 h 12800"/>
                <a:gd name="T46" fmla="*/ 3404 w 6926"/>
                <a:gd name="T47" fmla="*/ 1366 h 12800"/>
                <a:gd name="T48" fmla="*/ 2504 w 6926"/>
                <a:gd name="T49" fmla="*/ 2238 h 12800"/>
                <a:gd name="T50" fmla="*/ 2504 w 6926"/>
                <a:gd name="T51" fmla="*/ 2505 h 12800"/>
                <a:gd name="T52" fmla="*/ 3090 w 6926"/>
                <a:gd name="T53" fmla="*/ 2505 h 12800"/>
                <a:gd name="T54" fmla="*/ 3090 w 6926"/>
                <a:gd name="T55" fmla="*/ 2922 h 12800"/>
                <a:gd name="T56" fmla="*/ 2505 w 6926"/>
                <a:gd name="T57" fmla="*/ 2922 h 12800"/>
                <a:gd name="T58" fmla="*/ 2505 w 6926"/>
                <a:gd name="T59" fmla="*/ 3596 h 12800"/>
                <a:gd name="T60" fmla="*/ 3091 w 6926"/>
                <a:gd name="T61" fmla="*/ 3596 h 12800"/>
                <a:gd name="T62" fmla="*/ 3091 w 6926"/>
                <a:gd name="T63" fmla="*/ 4014 h 12800"/>
                <a:gd name="T64" fmla="*/ 2505 w 6926"/>
                <a:gd name="T65" fmla="*/ 4014 h 12800"/>
                <a:gd name="T66" fmla="*/ 2505 w 6926"/>
                <a:gd name="T67" fmla="*/ 4688 h 12800"/>
                <a:gd name="T68" fmla="*/ 3091 w 6926"/>
                <a:gd name="T69" fmla="*/ 4688 h 12800"/>
                <a:gd name="T70" fmla="*/ 3091 w 6926"/>
                <a:gd name="T71" fmla="*/ 5105 h 12800"/>
                <a:gd name="T72" fmla="*/ 2505 w 6926"/>
                <a:gd name="T73" fmla="*/ 5105 h 12800"/>
                <a:gd name="T74" fmla="*/ 2505 w 6926"/>
                <a:gd name="T75" fmla="*/ 5780 h 12800"/>
                <a:gd name="T76" fmla="*/ 3091 w 6926"/>
                <a:gd name="T77" fmla="*/ 5780 h 12800"/>
                <a:gd name="T78" fmla="*/ 3091 w 6926"/>
                <a:gd name="T79" fmla="*/ 6197 h 12800"/>
                <a:gd name="T80" fmla="*/ 2505 w 6926"/>
                <a:gd name="T81" fmla="*/ 6197 h 12800"/>
                <a:gd name="T82" fmla="*/ 2505 w 6926"/>
                <a:gd name="T83" fmla="*/ 7583 h 12800"/>
                <a:gd name="T84" fmla="*/ 2060 w 6926"/>
                <a:gd name="T85" fmla="*/ 7988 h 12800"/>
                <a:gd name="T86" fmla="*/ 1409 w 6926"/>
                <a:gd name="T87" fmla="*/ 9439 h 12800"/>
                <a:gd name="T88" fmla="*/ 3463 w 6926"/>
                <a:gd name="T89" fmla="*/ 11432 h 12800"/>
                <a:gd name="T90" fmla="*/ 5517 w 6926"/>
                <a:gd name="T91" fmla="*/ 9439 h 12800"/>
                <a:gd name="T92" fmla="*/ 4796 w 6926"/>
                <a:gd name="T93" fmla="*/ 7926 h 12800"/>
                <a:gd name="T94" fmla="*/ 3463 w 6926"/>
                <a:gd name="T95" fmla="*/ 10976 h 12800"/>
                <a:gd name="T96" fmla="*/ 1878 w 6926"/>
                <a:gd name="T97" fmla="*/ 9438 h 12800"/>
                <a:gd name="T98" fmla="*/ 2382 w 6926"/>
                <a:gd name="T99" fmla="*/ 8320 h 12800"/>
                <a:gd name="T100" fmla="*/ 2974 w 6926"/>
                <a:gd name="T101" fmla="*/ 7780 h 12800"/>
                <a:gd name="T102" fmla="*/ 2974 w 6926"/>
                <a:gd name="T103" fmla="*/ 6946 h 12800"/>
                <a:gd name="T104" fmla="*/ 3834 w 6926"/>
                <a:gd name="T105" fmla="*/ 6946 h 12800"/>
                <a:gd name="T106" fmla="*/ 3834 w 6926"/>
                <a:gd name="T107" fmla="*/ 7726 h 12800"/>
                <a:gd name="T108" fmla="*/ 4490 w 6926"/>
                <a:gd name="T109" fmla="*/ 8271 h 12800"/>
                <a:gd name="T110" fmla="*/ 5047 w 6926"/>
                <a:gd name="T111" fmla="*/ 9439 h 12800"/>
                <a:gd name="T112" fmla="*/ 3463 w 6926"/>
                <a:gd name="T113" fmla="*/ 1097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26" h="12800">
                  <a:moveTo>
                    <a:pt x="5713" y="6888"/>
                  </a:moveTo>
                  <a:lnTo>
                    <a:pt x="5713" y="2240"/>
                  </a:lnTo>
                  <a:cubicBezTo>
                    <a:pt x="5713" y="1008"/>
                    <a:pt x="4673" y="0"/>
                    <a:pt x="3405" y="0"/>
                  </a:cubicBezTo>
                  <a:cubicBezTo>
                    <a:pt x="2136" y="0"/>
                    <a:pt x="1096" y="1008"/>
                    <a:pt x="1096" y="2240"/>
                  </a:cubicBezTo>
                  <a:lnTo>
                    <a:pt x="1096" y="6992"/>
                  </a:lnTo>
                  <a:cubicBezTo>
                    <a:pt x="424" y="7605"/>
                    <a:pt x="0" y="8472"/>
                    <a:pt x="0" y="9440"/>
                  </a:cubicBezTo>
                  <a:cubicBezTo>
                    <a:pt x="0" y="11295"/>
                    <a:pt x="1550" y="12800"/>
                    <a:pt x="3463" y="12800"/>
                  </a:cubicBezTo>
                  <a:cubicBezTo>
                    <a:pt x="5376" y="12800"/>
                    <a:pt x="6926" y="11296"/>
                    <a:pt x="6926" y="9440"/>
                  </a:cubicBezTo>
                  <a:cubicBezTo>
                    <a:pt x="6926" y="8418"/>
                    <a:pt x="6454" y="7504"/>
                    <a:pt x="5713" y="6888"/>
                  </a:cubicBezTo>
                  <a:close/>
                  <a:moveTo>
                    <a:pt x="3463" y="12115"/>
                  </a:moveTo>
                  <a:cubicBezTo>
                    <a:pt x="1942" y="12115"/>
                    <a:pt x="704" y="10915"/>
                    <a:pt x="704" y="9438"/>
                  </a:cubicBezTo>
                  <a:cubicBezTo>
                    <a:pt x="704" y="8695"/>
                    <a:pt x="1015" y="8002"/>
                    <a:pt x="1578" y="7490"/>
                  </a:cubicBezTo>
                  <a:lnTo>
                    <a:pt x="1800" y="7288"/>
                  </a:lnTo>
                  <a:lnTo>
                    <a:pt x="1800" y="2238"/>
                  </a:lnTo>
                  <a:cubicBezTo>
                    <a:pt x="1800" y="1380"/>
                    <a:pt x="2520" y="682"/>
                    <a:pt x="3405" y="682"/>
                  </a:cubicBezTo>
                  <a:cubicBezTo>
                    <a:pt x="4289" y="682"/>
                    <a:pt x="5009" y="1380"/>
                    <a:pt x="5009" y="2238"/>
                  </a:cubicBezTo>
                  <a:lnTo>
                    <a:pt x="5009" y="7202"/>
                  </a:lnTo>
                  <a:lnTo>
                    <a:pt x="5255" y="7406"/>
                  </a:lnTo>
                  <a:cubicBezTo>
                    <a:pt x="5869" y="7917"/>
                    <a:pt x="6222" y="8657"/>
                    <a:pt x="6222" y="9438"/>
                  </a:cubicBezTo>
                  <a:cubicBezTo>
                    <a:pt x="6222" y="10914"/>
                    <a:pt x="4984" y="12115"/>
                    <a:pt x="3463" y="12115"/>
                  </a:cubicBezTo>
                  <a:close/>
                  <a:moveTo>
                    <a:pt x="4796" y="7926"/>
                  </a:moveTo>
                  <a:lnTo>
                    <a:pt x="4304" y="7517"/>
                  </a:lnTo>
                  <a:lnTo>
                    <a:pt x="4304" y="2238"/>
                  </a:lnTo>
                  <a:cubicBezTo>
                    <a:pt x="4304" y="1766"/>
                    <a:pt x="3892" y="1366"/>
                    <a:pt x="3404" y="1366"/>
                  </a:cubicBezTo>
                  <a:cubicBezTo>
                    <a:pt x="2916" y="1366"/>
                    <a:pt x="2504" y="1766"/>
                    <a:pt x="2504" y="2238"/>
                  </a:cubicBezTo>
                  <a:lnTo>
                    <a:pt x="2504" y="2505"/>
                  </a:lnTo>
                  <a:lnTo>
                    <a:pt x="3090" y="2505"/>
                  </a:lnTo>
                  <a:lnTo>
                    <a:pt x="3090" y="2922"/>
                  </a:lnTo>
                  <a:lnTo>
                    <a:pt x="2505" y="2922"/>
                  </a:lnTo>
                  <a:lnTo>
                    <a:pt x="2505" y="3596"/>
                  </a:lnTo>
                  <a:lnTo>
                    <a:pt x="3091" y="3596"/>
                  </a:lnTo>
                  <a:lnTo>
                    <a:pt x="3091" y="4014"/>
                  </a:lnTo>
                  <a:lnTo>
                    <a:pt x="2505" y="4014"/>
                  </a:lnTo>
                  <a:lnTo>
                    <a:pt x="2505" y="4688"/>
                  </a:lnTo>
                  <a:lnTo>
                    <a:pt x="3091" y="4688"/>
                  </a:lnTo>
                  <a:lnTo>
                    <a:pt x="3091" y="5105"/>
                  </a:lnTo>
                  <a:lnTo>
                    <a:pt x="2505" y="5105"/>
                  </a:lnTo>
                  <a:lnTo>
                    <a:pt x="2505" y="5780"/>
                  </a:lnTo>
                  <a:lnTo>
                    <a:pt x="3091" y="5780"/>
                  </a:lnTo>
                  <a:lnTo>
                    <a:pt x="3091" y="6197"/>
                  </a:lnTo>
                  <a:lnTo>
                    <a:pt x="2505" y="6197"/>
                  </a:lnTo>
                  <a:lnTo>
                    <a:pt x="2505" y="7583"/>
                  </a:lnTo>
                  <a:lnTo>
                    <a:pt x="2060" y="7988"/>
                  </a:lnTo>
                  <a:cubicBezTo>
                    <a:pt x="1640" y="8371"/>
                    <a:pt x="1409" y="8886"/>
                    <a:pt x="1409" y="9439"/>
                  </a:cubicBezTo>
                  <a:cubicBezTo>
                    <a:pt x="1409" y="10539"/>
                    <a:pt x="2329" y="11432"/>
                    <a:pt x="3463" y="11432"/>
                  </a:cubicBezTo>
                  <a:cubicBezTo>
                    <a:pt x="4597" y="11432"/>
                    <a:pt x="5517" y="10537"/>
                    <a:pt x="5517" y="9439"/>
                  </a:cubicBezTo>
                  <a:cubicBezTo>
                    <a:pt x="5517" y="8857"/>
                    <a:pt x="5254" y="8306"/>
                    <a:pt x="4796" y="7926"/>
                  </a:cubicBezTo>
                  <a:close/>
                  <a:moveTo>
                    <a:pt x="3463" y="10976"/>
                  </a:moveTo>
                  <a:cubicBezTo>
                    <a:pt x="2589" y="10976"/>
                    <a:pt x="1878" y="10286"/>
                    <a:pt x="1878" y="9438"/>
                  </a:cubicBezTo>
                  <a:cubicBezTo>
                    <a:pt x="1878" y="9013"/>
                    <a:pt x="2057" y="8615"/>
                    <a:pt x="2382" y="8320"/>
                  </a:cubicBezTo>
                  <a:lnTo>
                    <a:pt x="2974" y="7780"/>
                  </a:lnTo>
                  <a:lnTo>
                    <a:pt x="2974" y="6946"/>
                  </a:lnTo>
                  <a:lnTo>
                    <a:pt x="3834" y="6946"/>
                  </a:lnTo>
                  <a:lnTo>
                    <a:pt x="3834" y="7726"/>
                  </a:lnTo>
                  <a:lnTo>
                    <a:pt x="4490" y="8271"/>
                  </a:lnTo>
                  <a:cubicBezTo>
                    <a:pt x="4844" y="8566"/>
                    <a:pt x="5047" y="8991"/>
                    <a:pt x="5047" y="9439"/>
                  </a:cubicBezTo>
                  <a:cubicBezTo>
                    <a:pt x="5048" y="10286"/>
                    <a:pt x="4337" y="10976"/>
                    <a:pt x="3463" y="109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Segoe UI Light" panose="020B0502040204020203" pitchFamily="34" charset="0"/>
                <a:sym typeface="Segoe UI Light" panose="020B05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28871" y="1352526"/>
            <a:ext cx="3968723" cy="1453523"/>
            <a:chOff x="2378971" y="1502426"/>
            <a:chExt cx="3968723" cy="1453523"/>
          </a:xfrm>
        </p:grpSpPr>
        <p:sp>
          <p:nvSpPr>
            <p:cNvPr id="39" name="圆角矩形 38"/>
            <p:cNvSpPr/>
            <p:nvPr/>
          </p:nvSpPr>
          <p:spPr>
            <a:xfrm>
              <a:off x="2378971" y="1504689"/>
              <a:ext cx="3909948" cy="1451260"/>
            </a:xfrm>
            <a:prstGeom prst="roundRect">
              <a:avLst>
                <a:gd name="adj" fmla="val 70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88050" y="1502426"/>
              <a:ext cx="3059644" cy="1393511"/>
            </a:xfrm>
            <a:prstGeom prst="roundRect">
              <a:avLst>
                <a:gd name="adj" fmla="val 701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dirty="0" smtClean="0">
                <a:solidFill>
                  <a:prstClr val="black"/>
                </a:solidFill>
                <a:cs typeface="+mn-ea"/>
                <a:sym typeface="+mn-lt"/>
              </a:endParaRPr>
            </a:p>
            <a:p>
              <a:r>
                <a:rPr lang="en-US" altLang="zh-CN" dirty="0" smtClean="0">
                  <a:solidFill>
                    <a:prstClr val="black"/>
                  </a:solidFill>
                  <a:cs typeface="+mn-ea"/>
                  <a:sym typeface="+mn-lt"/>
                </a:rPr>
                <a:t>Auto mode</a:t>
              </a:r>
              <a:r>
                <a:rPr lang="zh-CN" altLang="en-US" dirty="0" smtClean="0">
                  <a:solidFill>
                    <a:prstClr val="black"/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Show </a:t>
              </a:r>
              <a:r>
                <a:rPr lang="en-US" altLang="zh-CN" dirty="0" smtClean="0">
                  <a:solidFill>
                    <a:prstClr val="black"/>
                  </a:solidFill>
                  <a:cs typeface="+mn-ea"/>
                  <a:sym typeface="+mn-lt"/>
                </a:rPr>
                <a:t>the ambient </a:t>
              </a:r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temperature by default, turn into body temperature automatically when it’s detected</a:t>
              </a:r>
            </a:p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124" y="1527481"/>
              <a:ext cx="561791" cy="561791"/>
            </a:xfrm>
            <a:prstGeom prst="rect">
              <a:avLst/>
            </a:prstGeom>
          </p:spPr>
        </p:pic>
        <p:sp>
          <p:nvSpPr>
            <p:cNvPr id="28" name="iconfont-10263-5040032"/>
            <p:cNvSpPr>
              <a:spLocks noChangeAspect="1"/>
            </p:cNvSpPr>
            <p:nvPr/>
          </p:nvSpPr>
          <p:spPr bwMode="auto">
            <a:xfrm>
              <a:off x="2794777" y="2372824"/>
              <a:ext cx="263836" cy="487600"/>
            </a:xfrm>
            <a:custGeom>
              <a:avLst/>
              <a:gdLst>
                <a:gd name="T0" fmla="*/ 5713 w 6926"/>
                <a:gd name="T1" fmla="*/ 6888 h 12800"/>
                <a:gd name="T2" fmla="*/ 5713 w 6926"/>
                <a:gd name="T3" fmla="*/ 2240 h 12800"/>
                <a:gd name="T4" fmla="*/ 3405 w 6926"/>
                <a:gd name="T5" fmla="*/ 0 h 12800"/>
                <a:gd name="T6" fmla="*/ 1096 w 6926"/>
                <a:gd name="T7" fmla="*/ 2240 h 12800"/>
                <a:gd name="T8" fmla="*/ 1096 w 6926"/>
                <a:gd name="T9" fmla="*/ 6992 h 12800"/>
                <a:gd name="T10" fmla="*/ 0 w 6926"/>
                <a:gd name="T11" fmla="*/ 9440 h 12800"/>
                <a:gd name="T12" fmla="*/ 3463 w 6926"/>
                <a:gd name="T13" fmla="*/ 12800 h 12800"/>
                <a:gd name="T14" fmla="*/ 6926 w 6926"/>
                <a:gd name="T15" fmla="*/ 9440 h 12800"/>
                <a:gd name="T16" fmla="*/ 5713 w 6926"/>
                <a:gd name="T17" fmla="*/ 6888 h 12800"/>
                <a:gd name="T18" fmla="*/ 3463 w 6926"/>
                <a:gd name="T19" fmla="*/ 12115 h 12800"/>
                <a:gd name="T20" fmla="*/ 704 w 6926"/>
                <a:gd name="T21" fmla="*/ 9438 h 12800"/>
                <a:gd name="T22" fmla="*/ 1578 w 6926"/>
                <a:gd name="T23" fmla="*/ 7490 h 12800"/>
                <a:gd name="T24" fmla="*/ 1800 w 6926"/>
                <a:gd name="T25" fmla="*/ 7288 h 12800"/>
                <a:gd name="T26" fmla="*/ 1800 w 6926"/>
                <a:gd name="T27" fmla="*/ 2238 h 12800"/>
                <a:gd name="T28" fmla="*/ 3405 w 6926"/>
                <a:gd name="T29" fmla="*/ 682 h 12800"/>
                <a:gd name="T30" fmla="*/ 5009 w 6926"/>
                <a:gd name="T31" fmla="*/ 2238 h 12800"/>
                <a:gd name="T32" fmla="*/ 5009 w 6926"/>
                <a:gd name="T33" fmla="*/ 7202 h 12800"/>
                <a:gd name="T34" fmla="*/ 5255 w 6926"/>
                <a:gd name="T35" fmla="*/ 7406 h 12800"/>
                <a:gd name="T36" fmla="*/ 6222 w 6926"/>
                <a:gd name="T37" fmla="*/ 9438 h 12800"/>
                <a:gd name="T38" fmla="*/ 3463 w 6926"/>
                <a:gd name="T39" fmla="*/ 12115 h 12800"/>
                <a:gd name="T40" fmla="*/ 4796 w 6926"/>
                <a:gd name="T41" fmla="*/ 7926 h 12800"/>
                <a:gd name="T42" fmla="*/ 4304 w 6926"/>
                <a:gd name="T43" fmla="*/ 7517 h 12800"/>
                <a:gd name="T44" fmla="*/ 4304 w 6926"/>
                <a:gd name="T45" fmla="*/ 2238 h 12800"/>
                <a:gd name="T46" fmla="*/ 3404 w 6926"/>
                <a:gd name="T47" fmla="*/ 1366 h 12800"/>
                <a:gd name="T48" fmla="*/ 2504 w 6926"/>
                <a:gd name="T49" fmla="*/ 2238 h 12800"/>
                <a:gd name="T50" fmla="*/ 2504 w 6926"/>
                <a:gd name="T51" fmla="*/ 2505 h 12800"/>
                <a:gd name="T52" fmla="*/ 3090 w 6926"/>
                <a:gd name="T53" fmla="*/ 2505 h 12800"/>
                <a:gd name="T54" fmla="*/ 3090 w 6926"/>
                <a:gd name="T55" fmla="*/ 2922 h 12800"/>
                <a:gd name="T56" fmla="*/ 2505 w 6926"/>
                <a:gd name="T57" fmla="*/ 2922 h 12800"/>
                <a:gd name="T58" fmla="*/ 2505 w 6926"/>
                <a:gd name="T59" fmla="*/ 3596 h 12800"/>
                <a:gd name="T60" fmla="*/ 3091 w 6926"/>
                <a:gd name="T61" fmla="*/ 3596 h 12800"/>
                <a:gd name="T62" fmla="*/ 3091 w 6926"/>
                <a:gd name="T63" fmla="*/ 4014 h 12800"/>
                <a:gd name="T64" fmla="*/ 2505 w 6926"/>
                <a:gd name="T65" fmla="*/ 4014 h 12800"/>
                <a:gd name="T66" fmla="*/ 2505 w 6926"/>
                <a:gd name="T67" fmla="*/ 4688 h 12800"/>
                <a:gd name="T68" fmla="*/ 3091 w 6926"/>
                <a:gd name="T69" fmla="*/ 4688 h 12800"/>
                <a:gd name="T70" fmla="*/ 3091 w 6926"/>
                <a:gd name="T71" fmla="*/ 5105 h 12800"/>
                <a:gd name="T72" fmla="*/ 2505 w 6926"/>
                <a:gd name="T73" fmla="*/ 5105 h 12800"/>
                <a:gd name="T74" fmla="*/ 2505 w 6926"/>
                <a:gd name="T75" fmla="*/ 5780 h 12800"/>
                <a:gd name="T76" fmla="*/ 3091 w 6926"/>
                <a:gd name="T77" fmla="*/ 5780 h 12800"/>
                <a:gd name="T78" fmla="*/ 3091 w 6926"/>
                <a:gd name="T79" fmla="*/ 6197 h 12800"/>
                <a:gd name="T80" fmla="*/ 2505 w 6926"/>
                <a:gd name="T81" fmla="*/ 6197 h 12800"/>
                <a:gd name="T82" fmla="*/ 2505 w 6926"/>
                <a:gd name="T83" fmla="*/ 7583 h 12800"/>
                <a:gd name="T84" fmla="*/ 2060 w 6926"/>
                <a:gd name="T85" fmla="*/ 7988 h 12800"/>
                <a:gd name="T86" fmla="*/ 1409 w 6926"/>
                <a:gd name="T87" fmla="*/ 9439 h 12800"/>
                <a:gd name="T88" fmla="*/ 3463 w 6926"/>
                <a:gd name="T89" fmla="*/ 11432 h 12800"/>
                <a:gd name="T90" fmla="*/ 5517 w 6926"/>
                <a:gd name="T91" fmla="*/ 9439 h 12800"/>
                <a:gd name="T92" fmla="*/ 4796 w 6926"/>
                <a:gd name="T93" fmla="*/ 7926 h 12800"/>
                <a:gd name="T94" fmla="*/ 3463 w 6926"/>
                <a:gd name="T95" fmla="*/ 10976 h 12800"/>
                <a:gd name="T96" fmla="*/ 1878 w 6926"/>
                <a:gd name="T97" fmla="*/ 9438 h 12800"/>
                <a:gd name="T98" fmla="*/ 2382 w 6926"/>
                <a:gd name="T99" fmla="*/ 8320 h 12800"/>
                <a:gd name="T100" fmla="*/ 2974 w 6926"/>
                <a:gd name="T101" fmla="*/ 7780 h 12800"/>
                <a:gd name="T102" fmla="*/ 2974 w 6926"/>
                <a:gd name="T103" fmla="*/ 6946 h 12800"/>
                <a:gd name="T104" fmla="*/ 3834 w 6926"/>
                <a:gd name="T105" fmla="*/ 6946 h 12800"/>
                <a:gd name="T106" fmla="*/ 3834 w 6926"/>
                <a:gd name="T107" fmla="*/ 7726 h 12800"/>
                <a:gd name="T108" fmla="*/ 4490 w 6926"/>
                <a:gd name="T109" fmla="*/ 8271 h 12800"/>
                <a:gd name="T110" fmla="*/ 5047 w 6926"/>
                <a:gd name="T111" fmla="*/ 9439 h 12800"/>
                <a:gd name="T112" fmla="*/ 3463 w 6926"/>
                <a:gd name="T113" fmla="*/ 1097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26" h="12800">
                  <a:moveTo>
                    <a:pt x="5713" y="6888"/>
                  </a:moveTo>
                  <a:lnTo>
                    <a:pt x="5713" y="2240"/>
                  </a:lnTo>
                  <a:cubicBezTo>
                    <a:pt x="5713" y="1008"/>
                    <a:pt x="4673" y="0"/>
                    <a:pt x="3405" y="0"/>
                  </a:cubicBezTo>
                  <a:cubicBezTo>
                    <a:pt x="2136" y="0"/>
                    <a:pt x="1096" y="1008"/>
                    <a:pt x="1096" y="2240"/>
                  </a:cubicBezTo>
                  <a:lnTo>
                    <a:pt x="1096" y="6992"/>
                  </a:lnTo>
                  <a:cubicBezTo>
                    <a:pt x="424" y="7605"/>
                    <a:pt x="0" y="8472"/>
                    <a:pt x="0" y="9440"/>
                  </a:cubicBezTo>
                  <a:cubicBezTo>
                    <a:pt x="0" y="11295"/>
                    <a:pt x="1550" y="12800"/>
                    <a:pt x="3463" y="12800"/>
                  </a:cubicBezTo>
                  <a:cubicBezTo>
                    <a:pt x="5376" y="12800"/>
                    <a:pt x="6926" y="11296"/>
                    <a:pt x="6926" y="9440"/>
                  </a:cubicBezTo>
                  <a:cubicBezTo>
                    <a:pt x="6926" y="8418"/>
                    <a:pt x="6454" y="7504"/>
                    <a:pt x="5713" y="6888"/>
                  </a:cubicBezTo>
                  <a:close/>
                  <a:moveTo>
                    <a:pt x="3463" y="12115"/>
                  </a:moveTo>
                  <a:cubicBezTo>
                    <a:pt x="1942" y="12115"/>
                    <a:pt x="704" y="10915"/>
                    <a:pt x="704" y="9438"/>
                  </a:cubicBezTo>
                  <a:cubicBezTo>
                    <a:pt x="704" y="8695"/>
                    <a:pt x="1015" y="8002"/>
                    <a:pt x="1578" y="7490"/>
                  </a:cubicBezTo>
                  <a:lnTo>
                    <a:pt x="1800" y="7288"/>
                  </a:lnTo>
                  <a:lnTo>
                    <a:pt x="1800" y="2238"/>
                  </a:lnTo>
                  <a:cubicBezTo>
                    <a:pt x="1800" y="1380"/>
                    <a:pt x="2520" y="682"/>
                    <a:pt x="3405" y="682"/>
                  </a:cubicBezTo>
                  <a:cubicBezTo>
                    <a:pt x="4289" y="682"/>
                    <a:pt x="5009" y="1380"/>
                    <a:pt x="5009" y="2238"/>
                  </a:cubicBezTo>
                  <a:lnTo>
                    <a:pt x="5009" y="7202"/>
                  </a:lnTo>
                  <a:lnTo>
                    <a:pt x="5255" y="7406"/>
                  </a:lnTo>
                  <a:cubicBezTo>
                    <a:pt x="5869" y="7917"/>
                    <a:pt x="6222" y="8657"/>
                    <a:pt x="6222" y="9438"/>
                  </a:cubicBezTo>
                  <a:cubicBezTo>
                    <a:pt x="6222" y="10914"/>
                    <a:pt x="4984" y="12115"/>
                    <a:pt x="3463" y="12115"/>
                  </a:cubicBezTo>
                  <a:close/>
                  <a:moveTo>
                    <a:pt x="4796" y="7926"/>
                  </a:moveTo>
                  <a:lnTo>
                    <a:pt x="4304" y="7517"/>
                  </a:lnTo>
                  <a:lnTo>
                    <a:pt x="4304" y="2238"/>
                  </a:lnTo>
                  <a:cubicBezTo>
                    <a:pt x="4304" y="1766"/>
                    <a:pt x="3892" y="1366"/>
                    <a:pt x="3404" y="1366"/>
                  </a:cubicBezTo>
                  <a:cubicBezTo>
                    <a:pt x="2916" y="1366"/>
                    <a:pt x="2504" y="1766"/>
                    <a:pt x="2504" y="2238"/>
                  </a:cubicBezTo>
                  <a:lnTo>
                    <a:pt x="2504" y="2505"/>
                  </a:lnTo>
                  <a:lnTo>
                    <a:pt x="3090" y="2505"/>
                  </a:lnTo>
                  <a:lnTo>
                    <a:pt x="3090" y="2922"/>
                  </a:lnTo>
                  <a:lnTo>
                    <a:pt x="2505" y="2922"/>
                  </a:lnTo>
                  <a:lnTo>
                    <a:pt x="2505" y="3596"/>
                  </a:lnTo>
                  <a:lnTo>
                    <a:pt x="3091" y="3596"/>
                  </a:lnTo>
                  <a:lnTo>
                    <a:pt x="3091" y="4014"/>
                  </a:lnTo>
                  <a:lnTo>
                    <a:pt x="2505" y="4014"/>
                  </a:lnTo>
                  <a:lnTo>
                    <a:pt x="2505" y="4688"/>
                  </a:lnTo>
                  <a:lnTo>
                    <a:pt x="3091" y="4688"/>
                  </a:lnTo>
                  <a:lnTo>
                    <a:pt x="3091" y="5105"/>
                  </a:lnTo>
                  <a:lnTo>
                    <a:pt x="2505" y="5105"/>
                  </a:lnTo>
                  <a:lnTo>
                    <a:pt x="2505" y="5780"/>
                  </a:lnTo>
                  <a:lnTo>
                    <a:pt x="3091" y="5780"/>
                  </a:lnTo>
                  <a:lnTo>
                    <a:pt x="3091" y="6197"/>
                  </a:lnTo>
                  <a:lnTo>
                    <a:pt x="2505" y="6197"/>
                  </a:lnTo>
                  <a:lnTo>
                    <a:pt x="2505" y="7583"/>
                  </a:lnTo>
                  <a:lnTo>
                    <a:pt x="2060" y="7988"/>
                  </a:lnTo>
                  <a:cubicBezTo>
                    <a:pt x="1640" y="8371"/>
                    <a:pt x="1409" y="8886"/>
                    <a:pt x="1409" y="9439"/>
                  </a:cubicBezTo>
                  <a:cubicBezTo>
                    <a:pt x="1409" y="10539"/>
                    <a:pt x="2329" y="11432"/>
                    <a:pt x="3463" y="11432"/>
                  </a:cubicBezTo>
                  <a:cubicBezTo>
                    <a:pt x="4597" y="11432"/>
                    <a:pt x="5517" y="10537"/>
                    <a:pt x="5517" y="9439"/>
                  </a:cubicBezTo>
                  <a:cubicBezTo>
                    <a:pt x="5517" y="8857"/>
                    <a:pt x="5254" y="8306"/>
                    <a:pt x="4796" y="7926"/>
                  </a:cubicBezTo>
                  <a:close/>
                  <a:moveTo>
                    <a:pt x="3463" y="10976"/>
                  </a:moveTo>
                  <a:cubicBezTo>
                    <a:pt x="2589" y="10976"/>
                    <a:pt x="1878" y="10286"/>
                    <a:pt x="1878" y="9438"/>
                  </a:cubicBezTo>
                  <a:cubicBezTo>
                    <a:pt x="1878" y="9013"/>
                    <a:pt x="2057" y="8615"/>
                    <a:pt x="2382" y="8320"/>
                  </a:cubicBezTo>
                  <a:lnTo>
                    <a:pt x="2974" y="7780"/>
                  </a:lnTo>
                  <a:lnTo>
                    <a:pt x="2974" y="6946"/>
                  </a:lnTo>
                  <a:lnTo>
                    <a:pt x="3834" y="6946"/>
                  </a:lnTo>
                  <a:lnTo>
                    <a:pt x="3834" y="7726"/>
                  </a:lnTo>
                  <a:lnTo>
                    <a:pt x="4490" y="8271"/>
                  </a:lnTo>
                  <a:cubicBezTo>
                    <a:pt x="4844" y="8566"/>
                    <a:pt x="5047" y="8991"/>
                    <a:pt x="5047" y="9439"/>
                  </a:cubicBezTo>
                  <a:cubicBezTo>
                    <a:pt x="5048" y="10286"/>
                    <a:pt x="4337" y="10976"/>
                    <a:pt x="3463" y="109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Segoe UI Light" panose="020B0502040204020203" pitchFamily="34" charset="0"/>
                <a:sym typeface="Segoe UI Light" panose="020B0502040204020203" pitchFamily="34" charset="0"/>
              </a:endParaRPr>
            </a:p>
          </p:txBody>
        </p:sp>
      </p:grpSp>
      <p:sp>
        <p:nvSpPr>
          <p:cNvPr id="34" name="环形箭头 33"/>
          <p:cNvSpPr/>
          <p:nvPr/>
        </p:nvSpPr>
        <p:spPr>
          <a:xfrm flipH="1">
            <a:off x="205413" y="2710583"/>
            <a:ext cx="2169202" cy="2160984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2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6" y="3296855"/>
            <a:ext cx="951105" cy="95110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8661962" y="5335473"/>
            <a:ext cx="2513761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/>
                </a:solidFill>
                <a:cs typeface="+mn-ea"/>
                <a:sym typeface="+mn-lt"/>
              </a:rPr>
              <a:t>One-press switch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43861" y="4984884"/>
            <a:ext cx="3953733" cy="1451260"/>
            <a:chOff x="2393961" y="5134784"/>
            <a:chExt cx="3953733" cy="1451260"/>
          </a:xfrm>
        </p:grpSpPr>
        <p:sp>
          <p:nvSpPr>
            <p:cNvPr id="37" name="圆角矩形 36"/>
            <p:cNvSpPr/>
            <p:nvPr/>
          </p:nvSpPr>
          <p:spPr>
            <a:xfrm>
              <a:off x="2393961" y="5134784"/>
              <a:ext cx="3909948" cy="1451260"/>
            </a:xfrm>
            <a:prstGeom prst="roundRect">
              <a:avLst>
                <a:gd name="adj" fmla="val 70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31840" y="5151585"/>
              <a:ext cx="3115854" cy="1393511"/>
            </a:xfrm>
            <a:prstGeom prst="roundRect">
              <a:avLst>
                <a:gd name="adj" fmla="val 709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smtClean="0">
                  <a:solidFill>
                    <a:prstClr val="black"/>
                  </a:solidFill>
                  <a:cs typeface="+mn-ea"/>
                  <a:sym typeface="+mn-lt"/>
                </a:rPr>
                <a:t>Ambient Temperature Mode</a:t>
              </a:r>
            </a:p>
            <a:p>
              <a:r>
                <a:rPr lang="zh-CN" altLang="en-US" dirty="0" smtClean="0">
                  <a:solidFill>
                    <a:prstClr val="black"/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 smtClean="0">
                  <a:solidFill>
                    <a:prstClr val="black"/>
                  </a:solidFill>
                  <a:cs typeface="+mn-ea"/>
                  <a:sym typeface="+mn-lt"/>
                </a:rPr>
                <a:t>Only measure the ambient temperature, turn off the body temperature measuring function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11" y="5505482"/>
              <a:ext cx="561791" cy="561791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58" y="4446178"/>
            <a:ext cx="951105" cy="9511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608635" y="1629340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Ambient humidity</a:t>
            </a:r>
            <a:r>
              <a:rPr lang="zh-CN" altLang="en-US" dirty="0" smtClean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cs typeface="+mn-ea"/>
                <a:sym typeface="+mn-lt"/>
              </a:rPr>
              <a:t>always on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87" y="1453949"/>
            <a:ext cx="824673" cy="8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6996;#406996;#406996;#406996;#406996;#379509;#407187;#406996;#406996;#400136;#407006;#407006;#407187;#406996;#406996;#379510;#383422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9913;"/>
  <p:tag name="ISLIDE.PICTURE" val="#230574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gzirksr">
      <a:majorFont>
        <a:latin typeface="Segoe UI Light" panose="020F0302020204030204"/>
        <a:ea typeface="微软雅黑"/>
        <a:cs typeface=""/>
      </a:majorFont>
      <a:minorFont>
        <a:latin typeface="Segoe UI Light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C0F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gzirksr">
      <a:majorFont>
        <a:latin typeface="Segoe UI Light" panose="020F0302020204030204"/>
        <a:ea typeface="微软雅黑"/>
        <a:cs typeface=""/>
      </a:majorFont>
      <a:minorFont>
        <a:latin typeface="Segoe UI Light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gzirksr">
      <a:majorFont>
        <a:latin typeface="Segoe UI Light" panose="020F0302020204030204"/>
        <a:ea typeface="微软雅黑"/>
        <a:cs typeface=""/>
      </a:majorFont>
      <a:minorFont>
        <a:latin typeface="Segoe UI Light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5C0FB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17968</TotalTime>
  <Words>604</Words>
  <Application>Microsoft Office PowerPoint</Application>
  <PresentationFormat>宽屏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Segoe UI Historic</vt:lpstr>
      <vt:lpstr>Segoe UI Light</vt:lpstr>
      <vt:lpstr>Office 主题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puzhongchao</dc:creator>
  <cp:lastModifiedBy>puzhongchao</cp:lastModifiedBy>
  <cp:revision>337</cp:revision>
  <dcterms:created xsi:type="dcterms:W3CDTF">2020-08-27T03:22:34Z</dcterms:created>
  <dcterms:modified xsi:type="dcterms:W3CDTF">2020-10-29T06:27:02Z</dcterms:modified>
</cp:coreProperties>
</file>